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57" r:id="rId4"/>
    <p:sldId id="292" r:id="rId5"/>
    <p:sldId id="258" r:id="rId6"/>
    <p:sldId id="309" r:id="rId7"/>
    <p:sldId id="310" r:id="rId8"/>
    <p:sldId id="334" r:id="rId9"/>
    <p:sldId id="339" r:id="rId10"/>
    <p:sldId id="342" r:id="rId11"/>
    <p:sldId id="343" r:id="rId12"/>
    <p:sldId id="344" r:id="rId13"/>
    <p:sldId id="345" r:id="rId14"/>
    <p:sldId id="293" r:id="rId15"/>
    <p:sldId id="259" r:id="rId16"/>
    <p:sldId id="265" r:id="rId17"/>
    <p:sldId id="336" r:id="rId18"/>
    <p:sldId id="337" r:id="rId19"/>
    <p:sldId id="346" r:id="rId20"/>
    <p:sldId id="338" r:id="rId21"/>
    <p:sldId id="313" r:id="rId22"/>
    <p:sldId id="308" r:id="rId23"/>
    <p:sldId id="348" r:id="rId24"/>
    <p:sldId id="302" r:id="rId25"/>
    <p:sldId id="316" r:id="rId26"/>
    <p:sldId id="312" r:id="rId27"/>
    <p:sldId id="317" r:id="rId28"/>
    <p:sldId id="350" r:id="rId29"/>
    <p:sldId id="347" r:id="rId30"/>
    <p:sldId id="330" r:id="rId31"/>
    <p:sldId id="329" r:id="rId32"/>
    <p:sldId id="354" r:id="rId33"/>
    <p:sldId id="320" r:id="rId34"/>
    <p:sldId id="321" r:id="rId35"/>
    <p:sldId id="351" r:id="rId36"/>
    <p:sldId id="323" r:id="rId37"/>
    <p:sldId id="325" r:id="rId38"/>
    <p:sldId id="328" r:id="rId39"/>
    <p:sldId id="326" r:id="rId40"/>
    <p:sldId id="327" r:id="rId41"/>
    <p:sldId id="282" r:id="rId42"/>
    <p:sldId id="295" r:id="rId43"/>
    <p:sldId id="296" r:id="rId44"/>
    <p:sldId id="289" r:id="rId45"/>
    <p:sldId id="278" r:id="rId46"/>
    <p:sldId id="284" r:id="rId47"/>
    <p:sldId id="279" r:id="rId48"/>
    <p:sldId id="297" r:id="rId49"/>
    <p:sldId id="298" r:id="rId50"/>
    <p:sldId id="311" r:id="rId51"/>
    <p:sldId id="305" r:id="rId52"/>
    <p:sldId id="306" r:id="rId5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4599F94E-CEE6-441E-89CC-EB005ECD8F06}">
      <a14:m xmlns:a14="http://schemas.microsoft.com/office/drawing/2010/main">
        <m:mathPr xmlns:m="http://schemas.openxmlformats.org/officeDocument/2006/math"/>
      </a14:m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5" d="100"/>
          <a:sy n="75" d="100"/>
        </p:scale>
        <p:origin x="48" y="29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82121209336314"/>
          <c:y val="3.8809603194030609E-2"/>
          <c:w val="0.79364541637604102"/>
          <c:h val="0.76553544749347946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Sheet1!$D$3</c:f>
              <c:strCache>
                <c:ptCount val="1"/>
                <c:pt idx="0">
                  <c:v>y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Sheet1!$C$4:$C$7</c:f>
              <c:numCache>
                <c:formatCode>General</c:formatCode>
                <c:ptCount val="4"/>
                <c:pt idx="0">
                  <c:v>2104</c:v>
                </c:pt>
                <c:pt idx="1">
                  <c:v>1416</c:v>
                </c:pt>
                <c:pt idx="2">
                  <c:v>1534</c:v>
                </c:pt>
                <c:pt idx="3">
                  <c:v>852</c:v>
                </c:pt>
              </c:numCache>
            </c:numRef>
          </c:xVal>
          <c:yVal>
            <c:numRef>
              <c:f>Sheet1!$D$4:$D$7</c:f>
              <c:numCache>
                <c:formatCode>General</c:formatCode>
                <c:ptCount val="4"/>
                <c:pt idx="0">
                  <c:v>460</c:v>
                </c:pt>
                <c:pt idx="1">
                  <c:v>232</c:v>
                </c:pt>
                <c:pt idx="2">
                  <c:v>315</c:v>
                </c:pt>
                <c:pt idx="3">
                  <c:v>178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C89-474F-882E-D633171813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3240000"/>
        <c:axId val="143241152"/>
      </c:scatterChart>
      <c:valAx>
        <c:axId val="1432400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43241152"/>
        <c:crosses val="autoZero"/>
        <c:crossBetween val="midCat"/>
      </c:valAx>
      <c:valAx>
        <c:axId val="143241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432400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9-05-06T11:43:13.7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22748 2047 7238,'0'-20'2531,"20"20"-2467,-20 20 192,20-1 897,-20 21 0,21 0-32,-1 19-448,-2 22-385,23-22-320,-21 0 64,-20 1 128,20-21-32,-1 1 1,-19-20 287,0-20 321,0 0 416,0 0-320,0-20-737,0 0-192,20-20-257,-20 1 33,20 19-321,0-19 1,0 18-193,-1 21-160,1 0 641,0 21 224,20-2 224,-21 1 192,-19 0 32,20 0-32,-20-1 65,0 1 287,-20 0 161,1-20-160,-1 20-289,0-20-288,0 0-160,0 0-384,20 0-994,0 0-1280,0-20-5062</inkml:trace>
  <inkml:trace contextRef="#ctx0" brushRef="#br0" timeOffset="1">23285 2324 11979,'20'40'128,"-20"-40"-128,0 21 1185,0-2-352,20-19-545,-20 20-256,0 20-32,18-21-737,-18 1-864,21 0-865,-21 0-1794</inkml:trace>
  <inkml:trace contextRef="#ctx0" brushRef="#br0" timeOffset="2">23343 2286 64,'-18'-21'14221,"18"21"-14189,0-20-32,0 20-128,0-20-1281,0 20-898,0 0-5028</inkml:trace>
  <inkml:trace contextRef="#ctx0" brushRef="#br0" timeOffset="3">23582 2345 10986,'-20'0'1281,"1"0"-1313,-1 19 737,20-19 31,-20 0-447,20 21 31,0-21-128,0 19-192,0 1 96,0 20-32,20-21-320,0 1-160,-1 0-1,1 0-127,21-20 480,-21 0 64,-2 20 0,2-20-32,-20-20 224,21 20-64,-21-20 192,0 0 1,0 0-65,0 1-192,0-1 32,0 0 32,0 0 224,-21 1-159,1-2-225,20 21-64,0 0 128,0 21 64,0-21 64,0 39-64,20-19 96,1 0-32,-1-1-128,19-19 64,-19 20-64,0 0-32,0-20 0,-20 0-32,20 0-96,-20 0 64,19-20-192,-19 20-64,0-20-641,20 1-32,0-1 0,-20 20 512,20-20 353,0 20 192,-1 0 225,1 0 127,0 20 32,0 0-127,1-1 31,-21 1 0,18 20-31,-18-20 608,0 0 448,0-1-256,-18-19-416,-23 20-1,21-20-447,-19 0-161,19 0-257,0 0-671,0 0-898,0 0-2306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9-05-06T11:43:13.792"/>
    </inkml:context>
    <inkml:brush xml:id="br0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16277 8386 16143,'-20'0'416,"20"0"-384,0 0 449,0-21 191,0 1 257,0 1-512,20-21-161,0 0-160,0 1 224,-1 18-96,1-18 161,0-1-97,0 0-128,19 1-128,1-2-32,19-18 0,-18 19-32,-1 1-128,-1-1-288,-19 20-129,0 0-256,0 0-448,-20 20-609,0 0-576,0-19-2018</inkml:trace>
  <inkml:trace contextRef="#ctx0" brushRef="#br0" timeOffset="1">16496 7610 11562,'-21'-19'1346,"21"-2"-1154,21 21 352,-1 0 353,-2-19 320,23 19-320,-1-21-608,19 21-257,0 0-32,-19 0 32,0 21-32,-1-21-32,-19 19 0,1 21 32,-21-21 96,0 22 32,0-1-32,-21-20 32,1 19-64,20 1-64,-20-20 0,20 19-160,-19-19-417,19 0-896,0 0-2467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9-05-06T11:43:13.79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18877 7491 14189,'20'0'384,"0"39"-256,-20-18 321,20 19 223,1-2-63,-3 3-257,2-1 33,0-1-1,1 1-384,17 0 513,-17-1-97,-1-19 129,0-20-97,19 20 257,-19-20 63,0 0-31,20-20 192,-21-19-321,21-1-95,0 0-321,-1-19-224,2 19-416,-1-1-129,-22 22-384,3 0-672,-21-2-449,0 21-1858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9-05-06T11:43:13.79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19235 8147 7463,'0'-20'2017,"-20"0"-1184,20 0-609,0 20 513,-20-20 544,0 0-384,1 1-480,-1-1-97,0-1-32,0 21 97,-1 0-97,-17 21-224,-3-1-64,3-1-32,-3 21 0,21 0-64,-19 0 0,19 0 64,20-1 32,0 21-32,0-1 64,39 1-32,1-21 0,19 2-32,2-22-97,-2 1-127,1 0 224,-1-20 224,20-20 193,-19 0 191,-1 1 65,2-41-129,-2 1-191,-19-1-193,-21 0 0,1 1 32,-40-1 128,1-20 33,-21 41 31,-1-21 128,-17 20-31,-22 20-97,0 0-288,1 20-64,20 20-672,-20 0-930,18 20-2466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9-05-06T11:43:13.796"/>
    </inkml:context>
    <inkml:brush xml:id="br0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16099 8783 8520,'-41'0'4484,"21"0"-3331,0 0 96,20 0-96,0 0-128,0-20-480,20 20-257,21 0 32,-1 0-256,19-20 0,0 20-128,-19-20-64,19 20-320,-19-20-257,1 20-416,-23 0-448,-18-19-481,0 19-64,0 0 160,-39 19 576,19-19 1154,-20 20 641,21 0 800,-1 0 160,0 0 0,20 19-480,0-19-608,0 20-161,20 0-32,0-21-64,-1 21-32,21-20 0,-20 0 64,-20 0 128,21 0 353,-21-20 512,0 20 288,-21-20-224,1 0-449,-20 19-223,21-19-257,-21 0-224,0 0-224,21 0-417,-1 0-768,20 0-1890,0 0-4997</inkml:trace>
  <inkml:trace contextRef="#ctx0" brushRef="#br0" timeOffset="1">16615 8981 11402,'0'0'353,"-20"0"287,20 0 1314,-20 0-384,20 0-738,0 0-671,-20 20-97,20 0 32,-21 20-32,21-20-32,0-1-32,21 2 0,-21-2-32,20 1-64,0-20-161,0 20-159,-1-20-385,1-20-672,0 20-769,0-20-1186,0 1-4099</inkml:trace>
  <inkml:trace contextRef="#ctx0" brushRef="#br0" timeOffset="2">16733 9021 4292,'20'0'3042,"-20"20"-2145,0 0 577,0 0-225,0-1-256,20 2-641,-20-2-224,20-19 161,0 20 351,-1-20 129,-19 0-32,20 0-33,0-20-191,-20 1-65,0-2-96,0 2-159,0-1-129,0 0-128,0 20-545,0-20-1024,0 20-2627</inkml:trace>
  <inkml:trace contextRef="#ctx0" brushRef="#br0" timeOffset="3">17150 8703 14669,'-19'-40'673,"-1"40"-705,20 0 769,-20 21 95,0-2 193,20 1-640,0 20-97,0 0 64,0 19 129,0-19-129,0 20-320,0-1 32,20-19-544,0-1-513,0 1-577,19-20-1120,-19 0-3652</inkml:trace>
  <inkml:trace contextRef="#ctx0" brushRef="#br0" timeOffset="4">17409 8842 15855,'-20'-20'544,"-1"20"-736,1 20 288,20 0 480,-18 0 97,18 20-481,0 19-64,0-19-160,18 0 64,2-1-288,1 1-288,19-20-129,-21 0 129,21 0 351,0-20 225,-21-20-32,21 0 32,-20 0 64,0-20 193,-1 21-1,-19-21-64,0 0-192,-19 1-32,-1-1-64,0 20 64,-20-20 0,1 20 64,-1 20 96,1 0-31,19 0-129,0 0 0,-1 20 64,21 0 32,0 0 0,21 0-64,-1-1 0,19 2-32,1-2-128,19 1-321,-19-20-319,0 0-386,-21 0-799,1-20-1571,0 1-3618</inkml:trace>
  <inkml:trace contextRef="#ctx0" brushRef="#br0" timeOffset="5">17567 8684 9064,'0'0'3491,"20"0"-3042,0 19 1312,19 1-127,1 20-321,1-20-448,-3 19-224,3 21-1,-1-20-31,-1 0-417,-19 19-128,0-19-64,-20-1-224,0 1-128,0 20-193,-20-20-448,-20-20-96,21 19-128,-21 1-1281,-1-20-8681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9-05-06T11:43:13.802"/>
    </inkml:context>
    <inkml:brush xml:id="br0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991 9260 3106,'0'19'-1057,"-20"-19"-64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9-05-06T11:43:13.803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15641 11724 1249,'0'0'-160,"0"0"-928</inkml:trace>
  <inkml:trace contextRef="#ctx0" brushRef="#br0" timeOffset="1">15582 11724 2306,'-20'0'1825,"20"0"-1152,0 0 576,0 0 257,0 0-129,0 0-512,20 0 0,-20 0-161,21 0-223,-3 0-65,2-20-192,1 20-192,-1 0-96,0 0-352,-2 0-385,3 0-288,-1 0-96,-20 0 0,0 0-321,0-20-768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9-05-06T11:43:13.805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23226 12360 8263,'0'0'417,"0"0"-193,0 0 2466,0 0-319,0 0-1186,0 0-160,0 19-32,18 1-257,-18 0-191,0-1-193,0 2-63,-18 19-65,18-21-32,0 41-64,-21-20-128,1-1 64,0 1-32,0 0 0,1-1 0,-1 2 64,0-21-96,0 19 0,0-20-128,20-19-128,-19 21-385,19-21-608,0 20-737,0-20-1409,0 0-2915</inkml:trace>
  <inkml:trace contextRef="#ctx0" brushRef="#br0" timeOffset="1">22987 12459 7911,'-20'0'1281,"0"0"-608,20 0 1537,-19 0 0,-1 0-801,20 20-480,0-20-737,0 0 33,20 0-65,-1-20-64,21-1-64,19 2-32,1-1 0,-1 0 32,-19 1-32,-1-2 0,-19 21 96,-20-20 96,21 20 32,-21 0-127,0 0-33,0 20 32,0-20 0,20 21 0,-20-2 64,20 1-64,-20 0 0,18-1 0,-18 2-96,0-1-160,21-20-320,-1 20-673,-20-20-1506,20 19-8007</inkml:trace>
  <inkml:trace contextRef="#ctx0" brushRef="#br0" timeOffset="2">22074 12936 416,'0'-60'9769,"0"40"-7815,0 1-545,0 19 1,0 0-257,0 0-96,0 19-481,0 1-95,0 20 63,0-20 33,0 20-289,0-1 32,-20 1-352,20 20-96,0-21-480,0 1-385,0 0-417,20-1-608,-20-18-2210</inkml:trace>
  <inkml:trace contextRef="#ctx0" brushRef="#br0" timeOffset="3">22430 13134 384,'0'-19'13196,"-18"19"-13164,-2-20 32,-1 20 801,1 0 64,0 0-865,1 0-64,-1 20-96,0-1 64,20 1-160,-20 0-160,20-20-257,0 20-32,20 0-31,0-20-129,0 20-32,-1-20 481,1 0 224,0 0 128,1-20 64,-1 20 32,-20-20 32,18 20-96,-18-20 0,0 20-32,0-20 32,0 20-64,0-20-96,0 20 32,0 0-32,0 20 128,0 0-96,0 0-97,20 0-95,-20-20-128,21 20 256,-1-20 160,-20 19 128,20-19 384,-20 0 193,0-19 128,0 19 0,0-20-161,0 20-255,0-20-65,19 0-192,-19 20-160,0-20-224,0 0-449,0 20-320,0-19-768,20 19-97,0 0 0,-20 19 0,0-19 641,20 0-1762</inkml:trace>
  <inkml:trace contextRef="#ctx0" brushRef="#br0" timeOffset="4">22730 13154 14093,'0'0'352,"-21"0"-320,1 0 705,0 0 96,0 20-833,0-20-128,20 20-65,0-20-191,0 20-513,0 0-160,0-1 160,20-19 289,0 20 352,-20-20 223,20 0 290,0 0 287,-20-20 161,21 20-32,-21-19-161,18-1-320,-18 0-128,0 0-128,0 20-128,0 0-160,0 0 127,0 0-95,0 20-64,20 0 192,-20 0 160,0 19 32,0 1 224,0-20 160,0 19 289,0-18 192,-20-1 192,20-1-64,-18 2-321,-3-21-95,21 0-449,-20 0-96,0-21-96,20 2-417,-20 19-608,20-20-1025,0-1-1953</inkml:trace>
  <inkml:trace contextRef="#ctx0" brushRef="#br0" timeOffset="5">22847 13253 9224,'21'0'513,"-21"20"-481,20-20 1601,0 0 33,0 0-1058,19 0-223,-19 0 127,0-20 1,0 20-225,-20-19 64,19-1-159,-19 0-65,0 20-32,-19-20-64,-1 20-96,-20 0 64,1 0 64,-1 0 64,20 0 32,-1 20-96,21 0 32,0 0 225,0-1-1,21 1 32,-1 1 1,20-2-257,-1 1 32,21 0-64,-21-20 0,21 0-128,-41 0-257,21-20-191,-20 20-865,-20 0-3140</inkml:trace>
  <inkml:trace contextRef="#ctx0" brushRef="#br0" timeOffset="6">23702 13234 13196,'-21'0'0,"21"0"-64,-20 0 608,2 0-95,-23 19-417,21 1 0,-19 20 0,19-20 32,-20 19-64,20-18 32,20-1-64,-20-1-384,1 2-737,19-2-1730,0-19-2434</inkml:trace>
  <inkml:trace contextRef="#ctx0" brushRef="#br0" timeOffset="7">23562 12995 13901,'-19'-19'192,"-1"19"-192,20 0 2050,0 0-545,20 19-832,-1 1-129,1 20 33,21 0 31,-3-1-159,3 1-257,-1 0-128,-1 19-96,21-19-160,-21 0-256,1 0 31,-20-20-191,19 20-417,-19-21-545,0-19-1889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9-05-06T11:43:13.813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15682 12558 9961,'-41'20'1954,"41"-20"-1314,0 0 513,0-20 577,0 20-897,21 0-513,-1-19-160,18-2 65,3 2-1,-1-1 32,19 0-192,-19-1 128,-21 21 32,1-19-31,0 19-1,-20 0-64,0 0-64,20 19 96,-20 2 0,21-1-32,-21 0 1,18-1-65,2 2 0,0-2-32,1 1-96,-1 0-161,0 20-319,-2-21-609,3 1-1954,-1-20-10890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9-05-06T11:43:13.814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12347 12677 14990,'-61'-20'672,"41"20"-608,-18 0-64,-3 0-32,2 20 0,19 0 0,0 0-224,0 20 128,40-21-160,0 1 95,19 21 97,1-22-32,19 20 32,-18-18 128,-1-1-32,-1 0 160,-19 0 321,0-1 384,-20 1 96,-20 0-289,0-20-223,0 20-481,1-20 288,-21 0-576,-1 0-385,23 0-865,-2-20-1537,-1 20-2626</inkml:trace>
  <inkml:trace contextRef="#ctx0" brushRef="#br0" timeOffset="1">12564 12737 6021,'40'20'5125,"-20"-1"-4709,-20 1 65,21 1 416,-21-1 64,0-1-673,0 1-160,0-1 0,0 2 192,0-1-95,18-20 127,-18 0-64,0 0-160,0-20-64,0-1-31,0 2-1,0-1 0,0-19-32,20 18 0,-20 1 32,0 1 64,20-1-32,-20 20 96,21 0-64,-1 0-32,-20 20 64,18-1-64,3 22 0,-21-21-64,20-1 0,-20 1-32,0-1 0,20-19 0,-20 21 160,0-21 97,0 0-65,0 0-96,20-21 32,-20 21 32,20-19 32,-1-1 32,1 1 353,0-1-353,0 20-160,-20 0 0,0 20-96,20-20 64,-20 19-64,0 1-288,0-1-257,19 2-512,-19-1-673,20 0-480,0-20-1057,0 0-1538</inkml:trace>
  <inkml:trace contextRef="#ctx0" brushRef="#br0" timeOffset="2">13141 12876 832,'20'-39'5125,"-20"39"-1730,0-20-1185,-20 20-256,0 0-608,20 20-610,-21-20-255,1 19-161,20 1-256,0-1-32,0 2-32,0-1-192,20 0-32,1 0 0,-1-20-1,0 0-63,19 0-64,-19 0 95,-20-20 193,20 0 128,-20 20-32,0-20 33,0-1 31,0 2 96,-20 19 0,20-20 0,0 20-128,0 0 64,0 0-32,0 20-64,0-1 33,20 2-65,0-1-65,-1-20-223,1 20 0,0-20 160,0 0 128,-20 0-32,20 0 0,-20 0 64,19-20 0,-19 20 0,0-20 128,20-1 64,-20-18-32,0 20-63,0-42-65,0 22-32,0-21-64,0 1-129,20-1 33,-20 1 128,0 19 96,-20 19 97,20 21-193,0 21 128,-20-1 224,20 0-128,0 20-96,0 19-96,20-19 0,-20 19-64,20 1-224,0 0-96,1-1-129,-3-40-127,2 22 287,0-21 193,21 0 256,-23-20-31,2 0 159,1 0-128,-1-20 192,0 0 97,0-21-97,-20 22-96,19-40-160,-19-1-96,0 0-32,-19 1-32,19-1 128,-20 21 192,20-1 161,-20 20-65,20 0-192,-20 20 353,20 20 63,0 19-128,0 1-95,0 20-65,20-1-192,-20 1-32,20-1 64,0-18-224,-1-2-256,-19 1-417,20 0-352,0-1-224,-20-19-1666,0 0-7688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9-05-06T11:43:13.81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18322 13234 13196,'-20'19'64,"20"1"-320,0-20 800,0 21 1058,0-21-705,20 0-449,0 0-160,19-21 65,1 21-129,-1 0-32,21-20-96,-1 1 160,2-1-31,-2 0-161,-19 20-64,19-20-353,-39 0-672,0 20-1217,0-20-3587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9-05-06T11:43:13.7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15562 2385 8584,'0'-21'1345,"0"21"449,0 0-737,0 0-865,20 0 352,-20 21 321,21-2-192,-3 21-225,23 19-192,-21 1 33,0 20-193,19-21 0,-19 1 32,0-21-32,0-20 160,-1 2 193,-19-1 31,20-20 161,-20-20 320,0-1-225,0 2-479,20-20-353,-20-21 416,0 20-288,0-20 0,0 21-32,0-1-256,0 0 64,0 21 95,0-1-447,0 20-673,0-20-961,0 20-2723</inkml:trace>
  <inkml:trace contextRef="#ctx0" brushRef="#br0" timeOffset="1">16099 2483 14317,'0'-19'128,"0"19"96,-20 0 449,20 0-449,-21 0-64,21 19-256,-20 1 0,0 0-96,20 20-288,0-1 95,0-19 97,20 20-225,0-20-351,1 0 159,-1-20 353,0 0 320,-2 0 32,3-20-32,-1 0-225,0 1 65,-20-2 0,0 1-224,0 1-385,0-21-865,0 20-352,0 20 801,-20 0 513,20 0 255,0 0 353,0 20 641,0 0 95,20 0-320,-20-1 1,20 1-65,-1 1 160,1-21 321,0 19 0,0-19 544,-20 0 513,0 0 320,0-19-577,0-2-736,0 21-289,0-39-159,0 39-321,-20-20-64,20 0-385,0 0-480,0 20-480,20 0-320,-20-20-482,20 20-1248,-1 0-2562</inkml:trace>
  <inkml:trace contextRef="#ctx0" brushRef="#br0" timeOffset="2">16435 2523 6918,'0'20'128,"20"0"-96,-20-20 32,0 20-64,0-1 224,0-19-256,20 20 129,-20-20-1,0 0-192,21 0-609,-21 0-1922</inkml:trace>
  <inkml:trace contextRef="#ctx0" brushRef="#br0" timeOffset="3">16634 2483 14733,'-19'0'-160,"19"20"128,-20-20 160,20 20-64,-20 0 129,20 0-225,0 0-97,0 19-351,0-18-481,20-2 64,0 1-416,-1-20 224,1 0 224,0 0 513,-20 0 256,20-20 96,-20 1 64,0-2 0,0 1 64,0 1 64,0-1-96,0 0 0,0 0-128,0 20 641,0 0-33,0 0-608,0 20 129,20 0-97,-20 0 96,19-1-64,-19-19 32,20 20-64,0 1-128,0-2 31,-20-19 97,0 0 65,0 0 159,0 0 416,0-19-608,0 19-384,0-21-32,0 1-417,0 1-480,0-1-225,20 0 481,-20 0 1121,19 20 833,-19 0 769,20 0-353,-20 0-320,20 0-384,-20 0-321,21 20-256,-21 0-128,20-20-64,-20 20-256,0-1-65,0-19-448,20 0-544,-20 0-801,18 0-128,-18 0-1666</inkml:trace>
  <inkml:trace contextRef="#ctx0" brushRef="#br0" timeOffset="4">16992 2583 672,'20'19'4228,"-20"1"-3331,0-20 352,0 0-384,20 21-96,-20-21-193,19 0-255,-19 0-129,20 0 0,0-21 128,0 21 161,-20-20-161,20 1-288,-20-1 0,19 20 0,-19-20-128,0 0-449,-19 20-255,-1 0-962,0 20 641,20-20 1057,-20 40 640,20-21-63,0 1-417,20 1 96,-20-2 289,40 1 159,-21 0-415,21-1-1,0-19 192,-21 0 1,21-19 127,-19 19 65,-1-20 191,-2 0-95,-18 1-257,0-2-95,0 1-33,0 20-192,-18-19-128,-2 19-96,-1 0 0,1 0 128,0 19 0,1 1 0,19 1-32,19-2 0,1 1-256,0 0-64,21-20-225,-3 19-576,3-19-1025,-2 0-1602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9-05-06T11:43:13.81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12663 13273 7174,'0'-39'7752,"0"39"-7656,0 0 0,0 0 1505,0 0-223,20 19-578,0 22-383,1-22-1,17 40-63,-17-18-65,39-1-256,-21 19 128,1-19-192,0 0-160,-1-1-32,1 1-257,-1-20-288,2 19-416,-21-19-1153,0 1-4260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9-05-06T11:43:13.81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12803 13532 13965,'0'20'160,"0"-20"-480,0 0 768,-20 20 513,-1 0-641,21-1-224,-18 1-64,-2 20 32,-1-20-64,21 0-64,-20-1-160,20 1-384,0 1-449,0-21-609,0 19-736,0-19-2947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9-05-06T11:43:13.748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</inkml:brush>
  </inkml:definitions>
  <inkml:trace contextRef="#ctx0" brushRef="#br0">13776 13413 5541,'0'0'4004,"0"0"-3492,0 0 673,0 0 641,0 0-865,0 0-801,0 0 320,0 0 97,19 0-161,-19 0-31,20 19-65,0-19-64,0 0 129,1 0-1,-3 0-64,2 0 33,21 21-1,-3-21-96,3 19-160,18 1 0,21-20 65,-1 20-129,21-20 128,-1 0-128,20 0 64,-20-20 0,39 0-64,-18 1 96,-1-21 0,0-1 64,1-18-31,-1 19-33,-20-19-96,-20-1 96,1 1-128,-1 19 64,-39-20 32,-1 1 64,1 18-192,-20 2 160,-20-21-32,20 21 128,-20-1-416,0 0 513,19 20-257,-19 1-128,0-1-32,20 0 96,-20 20-97,0-20 33,20 0-352,-20 1-705,20 19-513,-20-21-1280,0 21-4101</inkml:trace>
  <inkml:trace contextRef="#ctx0" brushRef="#br0" timeOffset="1">15582 11704 128,'0'0'5573,"0"0"-5925,21 0 352,-21 0 320,0 0 641,0 0-32,0 0-161,0 0-127,0 0 128,0 0 31,0 0-31,0 0 64,0 0-160,0 0-193,18 0-64,-18 0-191,0 0-65,0 0 0,0-20 0,20 20-96,-20 0 0,0 0 64,21 0-64,-21 0 33,0 0-1,20 0 0,-20 0-32,0 0 0,20 0 32,-20 0 0,0-20 0,18 20-64,-18 0 0,21 0 0,-21 0 0,20-19 0,-20 19-32,20 0-32,-20 0 96,20 0-64,-20 0 0,0 0 0,19 0 0,-19 0 32,0-20-32,0 20 32,0 0-32,0 0 32,0 0 0,20 0-32,-20-20 289,20 20-129,-20 0-160,20-20 32,0 20 0,-1-20-32,1 0 0,20 20 0,-1-19 32,-19-2-32,21 2 0,-1-2 64,-22 2-32,23-2 0,-1 2 96,-21-1-64,21 0 0,0 0-32,-21 0-32,21 0 32,1 1-32,-23 19 32,22-20-64,1 0 32,-23 0 0,23 0 0,-1 1 32,-21 19-32,21-20 0,-20 0 0,19 0 32,1 20-32,0-20-32,-21 0 32,21 20 0,1-19 32,-3-2-32,3 1 0,18 1 0,-19 19 64,0-21-31,-1 2 31,1-1-32,-1 0 32,22 20 32,-23-20 32,3 0-64,18 0 32,-19 0-96,19 1 0,-19-1 32,19-20 0,1 20-32,-21 0 0,22 1 32,-2-1-32,-19-1 32,19-18-32,1 19 32,-21 1 64,21-2-96,-21 1 321,2 1-321,17-21 128,-17 20-96,18 0-32,-19 0 32,0 0-32,19-20 0,-18 21 0,-3-1 32,23-20 0,-22 20 0,1 0-32,19-19 64,-19 18-32,0-18 32,19 19 0,-18-20-160,17 1 160,-17 19-32,-2-20-96,21 0 96,-21 1-64,1 18 96,19-18-32,-19-1-64,-1 0 128,22 1-96,-21-1 0,19 0-32,-19 0 96,19 1-64,0-1-64,-19 0 64,19 0-32,2 0 64,-23 1-32,23-1 32,-2 0 64,-19-19-128,19 19 96,1 0 32,-21 1-96,22-1 96,-23-20 33,23 20-129,-22 0 64,21-19-32,-21 19-32,21-19 32,-1 19 0,-19-19-32,19 19 64,-18 0 32,18-20 32,1 21 32,-1-21-128,0 20 64,1-20-128,-19 1 64,18 19-64,0-20 32,-19 21 0,19-21 0,1 20 64,-1-20-32,-19 21 0,19-21 129,2 21-1,-22-21 160,21 20-288,-21-19 128,21 19-64,-21-19-64,21-2-64,-1 2 32,-18-1 32,18 21-64,-19-21 64,-1 1 32,1-1-96,0 21 64,-1-22 0,1 2-64,-1-1 64,22 21-32,-23-21 64,-18 1 33,21-1-97,-2 21 96,-19-22-96,0 2 32,20-1-32,-1 1 0,-19-1 32,20 21-32,-19-21 0,17 1 0,3-1 0,-3 20 32,3-20 32,-1 0-32,-21 21 224,21-21-256,-20 21 128,0-2-160,19-17 64,-19 17-64,0-18 64,19 19-64,-19-20 64,20 21-32,-19-1-32,-21-20 224,18 21-256,2-2 192,1 2 33,-1 0-129,0-1 160,-2 20-96,-18 0-96,21-20-32,-1 20 32,-20-20 160,20 1-320,0 19 128,-20-20 32,19 20 0,1-19-128,-20 19 320,20 0-224,-20-20-513,0 20-640,0 1-1698,20 19-5380</inkml:trace>
  <inkml:trace contextRef="#ctx0" brushRef="#br1" timeOffset="2">23145 4689 1505,'0'0'1633,"0"0"-255,0 0 127,-19 0-576,19 0-256,0 0 480,0 0-96,0 0-160,0 19-385,0-19-127,0 21 95,-20-21-32,20 20 1,0-1-65,-20-19 33,20 21-65,-20 19-160,20-20-96,-20-1 32,1 21 0,-1-20-96,20 20 0,-20-21-224,20 1 288,-20 0-64,20 20-32,-20-20 64,1 19 33,-1-18-65,0-2-32,0 22 32,-1-22 0,-17 1-32,17 19 0,1-18 32,0-1 0,2 19 0,-3-20-32,1 22 32,0-21 32,-20 19-96,21-19 64,-1 20-32,0-20 64,0 0-64,0 19 0,1 1 32,-1-19 32,0 18 32,20 0-64,-21-18 0,1 18 32,-18 0-32,17-18 0,1 18 0,0 1-32,1-20 128,-21 20 97,20-1-1,0 1-96,-19 0-64,19-1 0,0 1-32,0 1 32,-19-2-64,19 0 32,0 2-32,-1-2 0,-17 1 0,18 0 32,-1-1 0,1-19 32,2 20 32,-23 0-32,21 0-64,0 0 0,0-21 65,1 21-97,-21 0 64,20-20 0,-19 19-32,19 1 160,0 0 64,-21-21-128,23 21-64,-2 0 32,-21-1-64,21 1 0,2-19 64,-23 18 0,1 1 64,21-1 33,-21-19-65,20 20 32,-19 0 0,-1-1-64,0 1-64,1-20 96,-2 19-64,3 2 96,-3-1-64,-19-21 64,21 21-96,-21-20-256,1 20 544,18-20-352,-17 19 129,17-19-97,-18 20 32,0-20-64,-1-1 160,1 21-96,-1-20 96,1 0-192,-20 19 96,18-18 32,2-1-64,-20-1 0,-1 1 0,21 0 0,-20 0 0,-1 0 32,20 0-96,-19 0 96,0-1-32,18 2 0,-18-21 0,0 19 0,0 1 0,19-20 32,-19 20 64,0-20-192,0 0 128,18 20 0,-18-20-32,0 0 64,19 0-64,-20 0 128,22-20-192,-3 20 96,2-20 0,-1 0-64,1 1 64,0-2-32,19 2 64,-19-1-128,-2 0 64,2-20 0,-1 20 128,21-19-64,-21-2-96,21 2 32,-22-1 64,23 0-64,-23 1-32,22-1 64,-1 0 0,0-19-32,1 19 32,-1 0-64,1-19 128,-1-1-96,-19 0 32,18 1 129,1-1-33,1 1-64,19 19-64,-20-40 96,1 21-160,-1-1 128,1 1-128,-1-1 64,-1 1 64,3-1-96,-3-20 64,1 21-32,1-1 32,-1 0-32,1-19 0,-1 20-32,0-1 128,1 1 0,-1-22-64,1 22-128,-2-21 192,1 21-64,1-1-32,-1-19 0,1 20 0,-1-1 64,0 0 64,21 0-128,-21 1 64,20-1 32,-19 1-31,-1-1 31,19 1-96,-19 19 128,22-19-64,-23 18-64,1 1 32,21 1-32,-1-1 0,-20 0 32,20 20-32,-19-19 32,19 19-288,-21-20 736,23 20-480,-2 1 128,-21-1-96,21-1 64,2 2-32,-3-2-192,1 21-96,20-19-64,-20 19-289,0-20-544,20 20-64,0-21-1153,0 21-3139</inkml:trace>
  <inkml:trace contextRef="#ctx0" brushRef="#br2" timeOffset="3">22709 3040 12363,'21'-60'833,"-21"40"-321,0 0 962,0 20-353,0-19-288,0 19-225,0 0-319,0 0-129,0 0-224,0 0 160,0 19 64,0 1-64,0 40 64,0-21 64,0 41-31,-21-20 95,21 39 128,0-19-63,0 19 127,0 1-320,-20-1 64,20 0-128,-20 1-96,20-21-32,0 21-64,0-41 0,0 20-224,0-19 320,0 0-64,0-1 64,0-19-32,0-20-128,0 0-129,0 0-319,0-20-161,0 0-576,0 0-609,0-20-2786</inkml:trace>
  <inkml:trace contextRef="#ctx0" brushRef="#br2" timeOffset="4">22471 4132 13612,'0'-19'673,"0"19"-769,0 0 320,0 0 577,0 0-257,0 19 97,20-19-161,-20 21-159,0 18 191,20-19 385,-1 20-32,1-1-256,0 1-129,0 20-96,19-20 1,-19 0-97,20-21-96,1 1-128,-3 0 192,3-20 65,-3 0-1,3-20-32,-1-19 65,-1 19-97,1-20-160,-1-19-64,-19 19-96,20 0-416,-20 20-161,-1 0-576,-19 0-737,20 0-1185,-20 20-7912</inkml:trace>
  <inkml:trace contextRef="#ctx0" brushRef="#br2" timeOffset="5">22193 13611 6213,'-40'20'3107,"20"0"-2434,1-20 640,19 0 577,0 0-545,0 0-352,0 0-224,0 0-64,19 0-97,1 0-127,20 0-129,-1 0 0,21 0-192,19 0-63,-20 0-33,41-20-32,-1 20-64,20 0-161,1 0 1,19 0-128,19 0-481,-18 20 64,-2-20 545,1 0 256,1-20-96,-2 20 0,-19 0-897,0 0-1505,-39 0-2306</inkml:trace>
  <inkml:trace contextRef="#ctx0" brushRef="#br1" timeOffset="6">16257 9538 6854,'0'-21'1153,"0"21"-96,0 0 609,0 0-33,0 0-480,0 0-576,0 0-193,0-19 65,20 19-1,-20 0-96,0 0 1,0 0 63,0 0-128,20 0 97,0 0-129,19 0-96,1 19-128,19-19 96,2 0 64,18 21 1,0-21-97,40 0 0,1 0 32,38 0 0,-19 0-128,19 0 96,2 0-96,-22 0 481,2 0-289,-21 0 96,-40 0-128,0 0-224,-59 0 64,0 0-384,-20 0-225,-20 0-95,0 20-834,-39-20-768,19 0-449,-19 20-704</inkml:trace>
  <inkml:trace contextRef="#ctx0" brushRef="#br1" timeOffset="7">18004 8524 12299,'20'0'769,"-20"0"-1121,20 0 672,-20 0 1281,0 0-63,0 0-930,-20 0-319,20 0 159,-20-19-96,0 19-191,0 0 63,1-20-192,-21 20-32,-19 0-32,19 0 32,-39 0-64,18 0 0,-18 0 32,-20 0 0,0 0 64,-1 0 0,-39 0 128,1 0 32,-2 20-96,1-20 160,21 0-128,-1 0-128,-1 0 0,21 19 0,20-19-32,0 0 64,18 0-32,3 0 0,-3 0 97,41 0-33,-19 20-128,39-20 96,-20 0-64,20 0-65,0 20 33,0-20 32,0 0 0,0 20 32,0-20-128,0 20 64,0-20-32,-20 19 96,20 2-32,-20-2 32,1 21 0,19-20-32,-20 20-32,20 0 160,0 19-64,0-19-96,0 20 64,0-21 0,0 21 0,20 0 0,-20-1 0,19-19 0,-19 19-96,20-19 192,0 0-160,0-1 96,0-19 96,-20 1-224,0-2 160,19 1-32,-19-20-32,0 20 96,0-20 96,20 0-96,-20 0-160,20 0 96,21-20 65,-23 20-162,22-20 65,21 20 97,-22 0-97,21 0-97,-1 0 1,0 0 64,1 0-128,19 0-128,1 20 96,-1-20-97,1 20-95,-1-20 64,0 0 256,0 19 0,2-19 64,-2 21-32,-20-21 32,20 0 0,-18 0-32,-3 20 0,22-20-32,-20 0 64,-1 0 0,1 0-33,-21 0 33,1 0 0,-19 0 33,17 0-33,-17 0 32,19 0-32,-20 0 0,-1 0-161,21 0-95,-20-20-160,0 20 288,-1 0-33,-19 0 161,20 0 0,-20 0-32,20-21 0,-20 21 32,20 0-32,-20 0 32,20 0 0,-1 0-32,-19-19 64,20 19-32,-20-20 64,0 20 65,0-20 63,0 20 32,0-19-64,-20 19-128,20-21-64,0 1 0,-19-19 32,19 19 0,0-20-32,0 1 128,19-1 64,-19-20-96,0 21-32,0-21 161,20 0-1,-20-19 0,0 19 192,0-19 1,0-1-225,0 21-160,0-1 32,0 20 320,0 1-224,0-2-160,0 41-256,0 0-289,0 0-1665,-20 0-4452</inkml:trace>
  <inkml:trace contextRef="#ctx0" brushRef="#br0" timeOffset="8">24475 5921 10954,'0'0'64,"0"0"-32,0 0 1217,0 0 160,0 0-640,-18 0-256,-3 0-257,1-19-160,-20 19 128,-19 0 32,-1 0-223,1 0-33,-20 0-225,-21 0-255,1 19-33,0-19 225,0 0 192,0 20 32,38-20 64,-18 20 0,39-20-32,-19 0 32,18 20 0,-17-20-256,17 20-129,23 0 97,-3-20 256,21 19 0,0-19 0,0 20 96,0-20 32,0 0 128,0 20 65,-20-20 95,20 20-96,0 0 0,0 0-63,0 0-65,-20 20-96,20-1-32,-20-18 32,20 18-32,0 0 96,0 2-96,0-2 0,0 21-32,0-21 32,20 1 0,-20 0 0,0 0-32,0 0 0,0-21 192,20 2 97,-20 18-97,0-19-32,0 0-128,20 0 96,-20 0-96,21-1 96,-3-19-160,2 20 32,1 0 32,-1-20-32,0 20 0,-2-20 0,3 0 0,19 20-32,-1-20 64,1 0-64,20 20-32,-1-20 32,0 19 0,2-19 32,18 0-32,0 20-32,0-20 32,2 0 32,-2 20 0,0-20-128,0 0 96,-19 20 0,19-20 0,0 0-256,-18 0-33,-2 20-159,0-20-129,1 0-288,-1 0 33,-19 0 543,19 0 257,-18 0 64,-21 0 64,18 0 96,-17 0-95,-1 0-1,0 0-32,-1 0-32,-19-20 0,20 20-64,-20 0 0,20 0 31,-20-20-63,20 20 64,0 0 0,-1 0 64,1 0-32,0 0 0,-20 0 0,20-20 96,0 20-160,-20 0 128,21 0-32,-21 0 33,18 0 63,-18 0 128,0 0-64,0-20-128,0 20 128,20-19-160,-20 19 64,0-20 65,0 0-161,20 0 32,-20 0-32,0-19 0,0 19 32,0-20 32,21 0 0,-21 21 96,0-21-64,20 0-64,-20-20-96,18 20 0,-18 1-192,0-21-1,0 1 161,0-1 128,21 20 64,-21 0-96,20 1-32,-20-1 225,0 20 31,20 0-96,-20 20-128,0-20-32,0 20 32,0-20-96,0 20 64,20 0-96,-20 0 32,0-20-33,0 20-31,0 0 0,-20 0 160,0-20 128,0 20 0,-39-19 97,-2-1 383,-18 20 129,-40-20 448,19 0-96,-37 0-256,17 20-321,21-20-448,0 20-992,-1 20-2308,40-20-9544</inkml:trace>
  <inkml:trace contextRef="#ctx0" brushRef="#br3" timeOffset="9">19314 6219 5060,'0'-40'1730,"0"40"160,0-19 64,0-1-449,0 0-256,0 0-192,0 0-256,0 20-128,0-20-1,0 20 1,-20-20-1,20 20-223,0 0-193,-20 0-256,20 0 0,-19 20-96,-1 0 64,0 20 0,0 0 32,20 0-32,-20 20 64,20-1-64,0 1 64,0 19-32,0 0 96,0 2 0,0 18 96,0-20 33,0 20 31,0 0-64,-19 0-128,19 1-32,0-1 64,0-19-32,0-21-96,-20 20 160,20-19-96,0-20 32,0 20 65,0-20-129,0-20 64,0 19-193,0-39-127,0 20-288,0-20-353,0 0-448,0 0-1250,0 0-3010</inkml:trace>
  <inkml:trace contextRef="#ctx0" brushRef="#br3" timeOffset="10">18699 12976 8616,'20'19'2690,"0"-19"-2081,-20 0 832,39 20 225,-19 0-481,20-20-609,-1 20-255,1 0-129,19-20 0,2 0 0,-23 0 129,23 0-97,-22 0-160,-19 20 32,0-20 64,-20 20 64,0-20-544,-20 39 192,-19-19-160,-1 20-161,-1 19-95,-18-19-225,19 0-833,1 0-1697,-1 20-7303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9-05-06T11:43:13.7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15860 4073 14477,'-20'40'577,"20"-21"-193,20 21 161,-20 20 255,20-1-31,-20 2-288,20-22-385,19 21 32,-19-1-96,0-19 0,19-20 96,1 0 192,-19-1 65,19-19 223,-22-19-63,23-1-97,-21-20-160,19 0-159,1-19-129,-20-1-225,19 20-543,-19 0-930,0 1-1665,-20 19-8809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9-05-06T11:43:13.7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16099 3477 12363,'-20'-40'224,"20"20"673,0 20-480,0-19 223,0 19 481,0 0-192,0 0-608,20 0 95,-20 39 225,20 1-193,-20 39-128,0 1 65,0-1 31,0 21-128,0-1 161,-20 0-161,0-19-160,20-1-64,0-19 0,0-1-288,0-19-160,0 0-161,0 0-256,20-20-480,-20-20-961,-20 0-1954,-1 0-6278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9-05-06T11:43:13.76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18342 4431 14381,'-20'0'833,"20"0"-609,0 0-160,20 0 641,-20 20 384,19 0-577,1 19-384,0-19-31,20 20-129,-21-20-289,1-1-480,0 2-320,0-2-1185,1-19-2434</inkml:trace>
  <inkml:trace contextRef="#ctx0" brushRef="#br0" timeOffset="1">18559 4371 15150,'0'20'961,"20"0"-705,-20 0 353,0 0-321,20 0-192,1 19-256,-21 1-833,40-20-865,-21 19-4516</inkml:trace>
  <inkml:trace contextRef="#ctx0" brushRef="#br0" timeOffset="2">18877 4689 14285,'20'19'-96,"0"2"-128,-20-1 448,20 20 128,19 20 1,-19-1-321,0 1-289,21-1-223,-23 1 448,3-21 64,-21 1 256,0 1 705,0-2 256,-21-19-32,3-1-63,-23-19-65,1 21-353,22-21-255,-23-21-257,21 21-160,-19-19-256,19-21-513,0 21-864,0-22-577,0 1-1922,1 1-8712</inkml:trace>
  <inkml:trace contextRef="#ctx0" brushRef="#br0" timeOffset="3">18937 4510 5413,'21'-20'10442,"-21"20"-10026,0 0-192,0 0 449,0 0-609,0 20-545,0 0-2113,18 0-5798</inkml:trace>
  <inkml:trace contextRef="#ctx0" brushRef="#br0" timeOffset="4">19156 4649 14798,'0'0'736,"19"20"-768,-19-20 352,0 20 225,20 20-33,0-20-383,0-1-161,0 2-257,-1-2-319,1 2-129,0-21 64,0 0 193,-20 0-1,20-21 385,-20 21 225,0-19-97,0-2-64,0-18 32,19 18 0,-19-18 0,0 19 32,0 1 416,-19-2 545,19 21 192,0-19-352,0 19-545,0 19-192,19-19 32,-19 21-32,0-2-32,20 1-128,-20 19-64,20-18-544,1-1-834,-21-20-1024,20 19-3460</inkml:trace>
  <inkml:trace contextRef="#ctx0" brushRef="#br0" timeOffset="5">19592 4570 16047,'0'0'512,"0"0"-448,0 0 673,-19 0-641,19 0-128,0 20 0,0-1 0,0 2-192,19 18-129,1-19-95,0-20 352,0 19 64,-20 2 32,20-21 0,-20 20 160,0-20 256,0 0 161,-20 0-65,20 0-191,-20 19-225,0-19-64,0 0-320,1 0-769,-1 0-1570,20 0-4291</inkml:trace>
  <inkml:trace contextRef="#ctx0" brushRef="#br0" timeOffset="6">19672 4609 12684,'39'0'384,"-19"0"641,20 0 1153,-1-19-705,2-1-159,-3 0-642,23 0-512,-22 0-352,-19 0-673,-20 1-576,0-1-3139</inkml:trace>
  <inkml:trace contextRef="#ctx0" brushRef="#br0" timeOffset="7">19790 4411 12427,'20'79'1281,"-20"-39"513,20 0 448,1-1-1057,-1 1-608,-2 0-577,2 0-577,-20-20-672,21 20-1473,-21-21-4517</inkml:trace>
  <inkml:trace contextRef="#ctx0" brushRef="#br0" timeOffset="8">19434 5663 11883,'20'40'544,"-20"-20"225,-20-20 1601,20 0-384,-21 0-673,21-20-672,-20 1-225,20-22-127,-20 1-33,20 21-288,0-21 64,0 20-128,20 0 96,0 0-96,-20 0 0,21 1-33,-1-1 65,0 20-384,-2 0-385,3 0 0,-1 20-512,0-20-1313,0 19-2307</inkml:trace>
  <inkml:trace contextRef="#ctx0" brushRef="#br0" timeOffset="9">19632 5504 12043,'0'0'1313,"0"0"-224,0 0 192,0 0-896,20 0-289,-20 20-96,20-20-288,-1 0-577,1 0-1089,0 0-1441,0 0-2499</inkml:trace>
  <inkml:trace contextRef="#ctx0" brushRef="#br0" timeOffset="10">19731 5365 7334,'-40'-39'2979,"40"-2"-2050,0 22-288,0 19-1026,0-20-1280,0 20-1826</inkml:trace>
  <inkml:trace contextRef="#ctx0" brushRef="#br0" timeOffset="11">19909 5326 13933,'-20'19'448,"20"1"-64,-18-1 673,-2 2-768,20-1-257,0 0-64,0-1-160,20 1-257,-2-20-159,-18 0 287,41 0 321,-21 0 0,-20-20-96,20 1 160,-1-1 160,-19 0 193,0 20 31,0-21-224,0 21-224,0 0-96,0 0-224,20 21 160,-20-1 224,20 19-128,-20 1 64,20 20 96,0-21-96,-1 1 0,1 1 32,0-2 32,-20 0 417,0-18 704,0-1 192,-20-1-128,0-19-224,-19 0-384,19 0-257,-20-19-320,1 19-288,-2-41-417,21 21-800,2 1-833,18-1-1794,0-20-9000</inkml:trace>
  <inkml:trace contextRef="#ctx0" brushRef="#br0" timeOffset="12">19731 5564 11242,'0'0'833,"0"-20"-353,0 20 1763,0 0-450,0 0-512,0 0-320,0 0-96,0 0-224,0 20 320,0 0-481,0-1-224,0 21-256,20-20 96,-20 20-480,20-20-769,-1-1-865,1 1-3331</inkml:trace>
  <inkml:trace contextRef="#ctx0" brushRef="#br0" timeOffset="13">20168 5067 13452,'0'40'256,"19"0"769,-19-1 225,20 21-225,-20 0-449,20-21-448,0 21 32,-20-20-160,21-1-32,-21-19 128,20 0-63,-20 0 31,0-20-32,0-20 128,18 0-192,-18 0-289,0 0 65,21-19 128,-21 19-96,0-1 224,20 2 192,-20-1 64,0 20 161,20 0-161,-20 0-224,20 20-32,-1-20-32,-19 19-96,20 2-289,-20-1-351,20-20-642,-20 20-1344,20-20-3140</inkml:trace>
  <inkml:trace contextRef="#ctx0" brushRef="#br0" timeOffset="14">20466 5285 13068,'20'-19'224,"-1"19"673,1 0 1217,0 0-673,0 0-256,19 0-576,-19-20-449,20 20-96,-19-20-544,-3 20-513,-18-19-929,0 19-3299</inkml:trace>
  <inkml:trace contextRef="#ctx0" brushRef="#br0" timeOffset="15">20585 5047 13484,'19'60'833,"1"-20"833,-20 20 448,20-21-961,0 0-705,-20 2-416,21-22-320,-3 20-385,2-18-544,1-21-2018,-21 0-7463</inkml:trace>
  <inkml:trace contextRef="#ctx0" brushRef="#br0" timeOffset="16">20883 4829 17296,'0'59'416,"0"-39"-416,0 0 160,0 20-63,0-21-450,19 1-896,1 0-2370,-20 0-4645</inkml:trace>
  <inkml:trace contextRef="#ctx0" brushRef="#br0" timeOffset="17">20982 4928 16303,'19'0'576,"-19"20"-159,-19 0-1,19-1-63,0 21-2147,-20-20-7687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9-05-06T11:43:13.77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23343 4868 3619,'0'0'5958,"-18"0"-5446,18 0 481,0 0 833,0 0-289,0 0-768,0 0-417,18 0-160,-18 0-95,21-19 95,-1 19-192,0 0 160,0 0-160,-1 0 0,1 0 0,0-20-32,-20 20 0,20 0 32,-20 0 32,0 0 64,0 0-64,0 0 0,0-21-64,0 21-64,-20 0-32,20 0-32,-40 0-97,21 21 33,-1-21 224,-20 20-32,1-1-128,-1-19 160,19 20-32,1 0 32,2 0-128,18-20-64,18 0-417,-18 20 161,41-20-353,-21 0 449,0 0-321,-2 0 641,3 0-481,-1 0 609,20-20-128,-21 20 32,1-20 0,-20 20 0,20 0-32,-20-20 64,0 20-128,-20 0-192,20 0-865,-39 0-3491</inkml:trace>
  <inkml:trace contextRef="#ctx0" brushRef="#br0" timeOffset="1">23343 4948 4612,'21'0'32,"-1"0"-3075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9-05-06T11:43:13.781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23244 6200 11530,'0'0'1570,"0"0"-994,0 0-31,0 0 96,20 0 384,21 0-129,-21 0-511,-2 0 63,23 0-160,-1-21-127,-1 21-418,21 0 642,-21-19-513,1 19-289,1-20 1,-23 20-417,2-20-160,-20 20-1025,0 0-320,0 0 833,-20 0 223,-18 0-639,17 0 575,-19 20 1314,21-20 32,19 20 64,0-1 513,0 2 352,0 18-129,0-18-127,19 18-321,1 0 321,21 2 128,-21-22 0,-2 21 672,-18-20 225,0 0-161,0 0-288,-18-1-416,-2 1-385,-1-20-95,-19 20-225,1-20-160,-1 20 32,0-20-481,1 0-447,19 20-546,0-20-2017,20 0-641</inkml:trace>
  <inkml:trace contextRef="#ctx0" brushRef="#br0" timeOffset="1">23781 6498 13901,'0'0'512,"0"0"-384,0 0 1666,20 0-801,20 0-481,-21 0-191,21 0-193,0 0-32,-1-20-128,-19 20-385,21 0-736,-23 0-1345,-18-20-2851</inkml:trace>
  <inkml:trace contextRef="#ctx0" brushRef="#br0" timeOffset="2">23880 6338 13741,'0'21'1377,"0"-1"-961,0-1 481,0 21 256,20 0-640,0-20-417,-20 19-449,20 1-608,-20 1-768,19-3-1762,1-17-3716</inkml:trace>
  <inkml:trace contextRef="#ctx0" brushRef="#br0" timeOffset="3">24078 6637 9961,'0'19'1666,"0"2"-1666,0-21 608,0 0 2275,0 19-1602,0-19-448,0-19-545,0 19-128,0-21 0,0 2-384,0 0-32,0-2-128,0 1-193,20 0 0,-20 0 97,21 20-32,-1-20 191,-2 20 193,23 0-64,-21-19-321,19 19 385,-19 0 96,0 0 32,0 0 0,-20 19 192,0-19 225,0 0 95,0 0 1,-20 0-225,0 20-128,0-20 193,1 20-1,-1-20-256,0 20-64,20 0-32,0 1-128,0-21-128,0 19-193,20 0-95,19-19-129,-19 0 193,0 0 159,20 0-63,-21-19 256,1 19 0,-20-19 32,20 19-257,-20-21-576,0 1 97,0 0 415,0 0 641,-20 20 1090,20-20-353,0 20-385,0 0-95,0 20 95,0-20-223,0 20-161,0 0-64,0 0-416,20 1-737,0-2-257,0-19-704,1 19-896</inkml:trace>
  <inkml:trace contextRef="#ctx0" brushRef="#br0" timeOffset="4">24457 6478 8391,'0'-20'3139,"0"20"-5285,0-20 513,0 20 1537,18 0-2178</inkml:trace>
  <inkml:trace contextRef="#ctx0" brushRef="#br0" timeOffset="5">24516 6637 2178,'20'59'1185,"-20"-38"993,0-21 1249,0 19-1249,0-19-961,-20 0-896,20 0-386,0-19-31,20 19-128,-20-21 96,20 2 128,-20-2 128,18 2 385,3 0 416,-21-2 544,0 21-96,0 0-352,20 21-512,-20-21-321,20 19-32,-20 0-352,0 2-417,20-2-864,-20-19-1474,0 21-5189</inkml:trace>
  <inkml:trace contextRef="#ctx0" brushRef="#br0" timeOffset="6">24734 6100 2914,'20'0'14030,"-40"0"-14191,20 20 450,-20 0 1152,20 0-768,0 20-321,-20 20-64,20-21-256,0 21-96,0-1-96,0 1-384,20-1-513,0-19-577,0 1-1281,-1-22-2370</inkml:trace>
  <inkml:trace contextRef="#ctx0" brushRef="#br0" timeOffset="7">24953 6299 7110,'18'-20'7175,"-18"20"-7655,0 0 960,-18 0 865,18 0-928,0 20-193,-20 0 96,20 20 1,0-1-193,0 1-96,20 0-321,-20-1-127,18-19 128,2 20 96,1-40 224,-1 20 128,0-20 128,-1 0 128,1-20 97,0 0-225,-20 0-64,20-19-96,-20 19-224,0-20-416,-20 0-545,20 1-833,-40-1-480,21 20 2050,-1 0 352,-21 1 288,21 19 449,2 19-65,18 1-255,-20 0 31,40-1-448,-2 22-416,23-22-385,-1-19-576,-1 20-865,1-20-3684</inkml:trace>
  <inkml:trace contextRef="#ctx0" brushRef="#br0" timeOffset="8">25012 6140 13068,'59'20'673,"-19"-1"544,-20 21 1153,0 1-801,19-2-928,-19 0-513,0 2 0,0-2-64,1 1-32,-21 0-448,0-1-545,0 1-512,-21 1-1090,1-3-1312,-20-17-4165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9-05-06T11:43:13.790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23443 6836 11979,'20'0'769,"-20"0"-769,0 19 704,0 1 674,0 0-834,20 0-384,-20 0-64,0 19-32,0-19 64,0 20-31,-20-20 319,0 19 385,1-18-289,-21-2-95,-1 2 95,-17-2-416,-22-19 289,20 0-129,-19-19-64,20 19 32,-1-21 161,21 2-161,-1-2-128,19 21-128,3-19-96,-2 19-32,20 0-513,20 0 0,-2 0 257,3 19-417,19-19-576,-1 0-994,-39 21-1152,20-21-4260</inkml:trace>
  <inkml:trace contextRef="#ctx0" brushRef="#br0" timeOffset="1">23086 6955 11370,'-40'0'-128,"1"0"-128,-1 19 672,-19-19 1090,19 20-641,1 0-225,-2 0-63,1 0-225,1 0-64,19-1 65,20 2 159,0-2-224,0 2 193,20-2-193,1 1-128,17 0 64,3-20-95,-3 20-129,3 0-225,-1-1-319,-1-19-1090,-19 20-1985,-20 0-8072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C36980-6FCD-491C-9380-0BE258AE50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653346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042815D-9104-4BB8-B700-7FA09F6FB1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7554330-7BBA-46C3-9E43-FA07159CE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557D9-93F3-4237-B17E-688F136C2072}" type="datetimeFigureOut">
              <a:rPr kumimoji="1" lang="ja-JP" altLang="en-US" smtClean="0"/>
              <a:t>2019/6/9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B18F667-719E-4101-B889-11E67B30F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63537A7-C748-40B9-9C55-F38A289A7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E6077-4840-4630-89E8-33CB9E7C618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6938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126AD5-4978-40D2-B222-FB3D47E8F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024D81A-2CDD-4099-A66C-7C6CF51405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0514578-7E64-4AF9-89DA-1111859D1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557D9-93F3-4237-B17E-688F136C2072}" type="datetimeFigureOut">
              <a:rPr kumimoji="1" lang="ja-JP" altLang="en-US" smtClean="0"/>
              <a:t>2019/6/9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9DA84BA-F8A2-4760-8084-280A15A54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93C9A23-C0C5-42D7-87DA-0CECFFABC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E6077-4840-4630-89E8-33CB9E7C618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0620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D718BFA-977E-4CD1-A75A-3F135F2E37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F49CB8E-1666-458F-AC95-3EBB3A6B4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A77E1F4-CCC2-4E7E-AF25-A6BD4102C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557D9-93F3-4237-B17E-688F136C2072}" type="datetimeFigureOut">
              <a:rPr kumimoji="1" lang="ja-JP" altLang="en-US" smtClean="0"/>
              <a:t>2019/6/9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3E9897C-8AB3-4185-AAA7-F28B2A794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936DB37-2D56-4CFF-BD0F-655D850D8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E6077-4840-4630-89E8-33CB9E7C618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5787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E5A8590-0191-41A5-B7EC-6CE980EED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145" y="870438"/>
            <a:ext cx="11737731" cy="58820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4A54BD6-A253-4528-A1C4-7BCC01B00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145" y="228600"/>
            <a:ext cx="11737731" cy="536332"/>
          </a:xfrm>
        </p:spPr>
        <p:txBody>
          <a:bodyPr>
            <a:noAutofit/>
          </a:bodyPr>
          <a:lstStyle>
            <a:lvl1pPr>
              <a:defRPr sz="3200" b="1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C4591B7-9A9B-41E6-BC93-68B829DCF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4676" y="6383330"/>
            <a:ext cx="2743200" cy="365125"/>
          </a:xfrm>
        </p:spPr>
        <p:txBody>
          <a:bodyPr/>
          <a:lstStyle/>
          <a:p>
            <a:fld id="{E46E6077-4840-4630-89E8-33CB9E7C6185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5BF5A4EA-8E0A-45F5-BE70-B6DD265EDEDB}"/>
              </a:ext>
            </a:extLst>
          </p:cNvPr>
          <p:cNvCxnSpPr>
            <a:cxnSpLocks/>
          </p:cNvCxnSpPr>
          <p:nvPr userDrawn="1"/>
        </p:nvCxnSpPr>
        <p:spPr>
          <a:xfrm>
            <a:off x="290145" y="764932"/>
            <a:ext cx="11737731" cy="0"/>
          </a:xfrm>
          <a:prstGeom prst="line">
            <a:avLst/>
          </a:prstGeom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836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3C9EFD-7283-43FB-B84E-2E536D01D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0F09110-908A-4A61-A13D-A19399DB3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2D6DAA6-A2EE-4310-A37C-26A54C0FB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557D9-93F3-4237-B17E-688F136C2072}" type="datetimeFigureOut">
              <a:rPr kumimoji="1" lang="ja-JP" altLang="en-US" smtClean="0"/>
              <a:t>2019/6/9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32728C7-D6B1-4CB8-A909-DA85ADB37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F8446AA-0B0A-4E3F-A799-DD75B788A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E6077-4840-4630-89E8-33CB9E7C618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6935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F9565F-47F8-4448-90E7-57A2EDCCC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C0CBF03-BA32-406A-9E52-0D9DF64912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E75E775-BC39-447D-A30E-BCEF9DFA32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ACF1E0B-7D11-4104-8FBE-DFC885DA3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557D9-93F3-4237-B17E-688F136C2072}" type="datetimeFigureOut">
              <a:rPr kumimoji="1" lang="ja-JP" altLang="en-US" smtClean="0"/>
              <a:t>2019/6/9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FEF5D3E-7A15-4AF1-9A50-1EC2B85C6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7FBE0C9-20E2-4971-A62E-712E1F02B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E6077-4840-4630-89E8-33CB9E7C618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386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672E01-2051-4B38-84C7-4C2C17FF0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BADB616-DFF5-4F51-A158-3234B63D8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CD16988-BBFD-4016-A3C1-350226E823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5CF25F0-29F8-4A22-8FA5-CD109AAE87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5A65426-463F-4817-B29F-B8429DFB6F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308C9D9-7155-4D92-BBB4-D786257BC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557D9-93F3-4237-B17E-688F136C2072}" type="datetimeFigureOut">
              <a:rPr kumimoji="1" lang="ja-JP" altLang="en-US" smtClean="0"/>
              <a:t>2019/6/9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92822DC-0319-4207-8ACF-3A1D1A907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A9E4D1D-9479-4877-AE6D-A52C06536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E6077-4840-4630-89E8-33CB9E7C618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1347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E29BDA-E705-4551-ADD6-F270C7325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11CBCA9-E827-4940-9DC4-BBDD98F8D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557D9-93F3-4237-B17E-688F136C2072}" type="datetimeFigureOut">
              <a:rPr kumimoji="1" lang="ja-JP" altLang="en-US" smtClean="0"/>
              <a:t>2019/6/9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53881F8-0743-437E-A96C-3F9A7603A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618A55E-6273-4389-A018-1BD9AE972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E6077-4840-4630-89E8-33CB9E7C618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7513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201EDE6-1861-42D9-A89D-D91C4CEE9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557D9-93F3-4237-B17E-688F136C2072}" type="datetimeFigureOut">
              <a:rPr kumimoji="1" lang="ja-JP" altLang="en-US" smtClean="0"/>
              <a:t>2019/6/9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271FC14-788A-4C75-917D-D575198A5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4211317-E961-48F1-9B7D-8D7E8A9FE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E6077-4840-4630-89E8-33CB9E7C618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4921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F342EA-3789-4205-9775-A70222221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84A4AA0-6BA2-4EA3-988C-F21E9BC8C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1993308-A1A4-451B-9FE2-65C646583C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58D2D31-75DC-4826-A41C-6B5B54A2A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557D9-93F3-4237-B17E-688F136C2072}" type="datetimeFigureOut">
              <a:rPr kumimoji="1" lang="ja-JP" altLang="en-US" smtClean="0"/>
              <a:t>2019/6/9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B50951C-7356-4EED-B43A-A85FEB33F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EA6D7E1-5B86-4472-98AF-F9B173FAB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E6077-4840-4630-89E8-33CB9E7C618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7942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5B17AA-285F-42E6-9739-7881D789C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0F27E64-59EC-48C8-AE11-FE2C9DDFC3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98806E8-CEE4-4F4E-AF09-960D69E5E3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3081A42-6354-4107-8256-D19BBA6C2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557D9-93F3-4237-B17E-688F136C2072}" type="datetimeFigureOut">
              <a:rPr kumimoji="1" lang="ja-JP" altLang="en-US" smtClean="0"/>
              <a:t>2019/6/9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57A8029-03EA-4660-965B-B990B1130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D46C5D3-D86B-4C99-8B72-DC01C0A17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E6077-4840-4630-89E8-33CB9E7C618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7130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27030EC-5DF3-4031-8CAF-A479EF6B9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056157A-1F55-4AD2-A80C-D701F62046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86DF7B9-DA1C-4F2A-BAE7-155B139E96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557D9-93F3-4237-B17E-688F136C2072}" type="datetimeFigureOut">
              <a:rPr kumimoji="1" lang="ja-JP" altLang="en-US" smtClean="0"/>
              <a:t>2019/6/9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292E8E9-9E2B-4A19-BB5A-05E73333CC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D11759C-6C61-4448-9219-1C8E891B53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E6077-4840-4630-89E8-33CB9E7C618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2425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hinton/science.pdf" TargetMode="External"/><Relationship Id="rId7" Type="http://schemas.openxmlformats.org/officeDocument/2006/relationships/hyperlink" Target="http://www.image-net.org/challenges/LSVRC/2012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hyperlink" Target="https://www.nature.com/articles/nature16961" TargetMode="External"/><Relationship Id="rId4" Type="http://schemas.openxmlformats.org/officeDocument/2006/relationships/hyperlink" Target="http://static.googleusercontent.com/media/research.google.com/en/archive/unsupervised_icml2012.pd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hyperlink" Target="https://awards.acm.org/award_winners/bengio_3406375" TargetMode="External"/><Relationship Id="rId7" Type="http://schemas.openxmlformats.org/officeDocument/2006/relationships/image" Target="../media/image1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awards.acm.org/award_winners/lecun_6017366" TargetMode="External"/><Relationship Id="rId10" Type="http://schemas.openxmlformats.org/officeDocument/2006/relationships/hyperlink" Target="https://www.elementai.com/" TargetMode="External"/><Relationship Id="rId4" Type="http://schemas.openxmlformats.org/officeDocument/2006/relationships/hyperlink" Target="https://awards.acm.org/award_winners/hinton_4791679" TargetMode="External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rend.nikkeibp.co.jp/atcl/contents/18/00076/00002/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/avazu-ctr-prediction/submission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18" Type="http://schemas.openxmlformats.org/officeDocument/2006/relationships/image" Target="../media/image13.png"/><Relationship Id="rId26" Type="http://schemas.openxmlformats.org/officeDocument/2006/relationships/image" Target="../media/image200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161.png"/><Relationship Id="rId7" Type="http://schemas.openxmlformats.org/officeDocument/2006/relationships/image" Target="../media/image110.png"/><Relationship Id="rId17" Type="http://schemas.openxmlformats.org/officeDocument/2006/relationships/image" Target="../media/image12.png"/><Relationship Id="rId25" Type="http://schemas.openxmlformats.org/officeDocument/2006/relationships/image" Target="../media/image22.png"/><Relationship Id="rId2" Type="http://schemas.openxmlformats.org/officeDocument/2006/relationships/tags" Target="../tags/tag2.xml"/><Relationship Id="rId20" Type="http://schemas.openxmlformats.org/officeDocument/2006/relationships/image" Target="../media/image151.png"/><Relationship Id="rId1" Type="http://schemas.openxmlformats.org/officeDocument/2006/relationships/tags" Target="../tags/tag1.xml"/><Relationship Id="rId6" Type="http://schemas.openxmlformats.org/officeDocument/2006/relationships/image" Target="../media/image21.png"/><Relationship Id="rId24" Type="http://schemas.openxmlformats.org/officeDocument/2006/relationships/image" Target="../media/image19.png"/><Relationship Id="rId5" Type="http://schemas.openxmlformats.org/officeDocument/2006/relationships/image" Target="../media/image20.png"/><Relationship Id="rId23" Type="http://schemas.openxmlformats.org/officeDocument/2006/relationships/image" Target="../media/image180.png"/><Relationship Id="rId19" Type="http://schemas.openxmlformats.org/officeDocument/2006/relationships/image" Target="../media/image140.png"/><Relationship Id="rId4" Type="http://schemas.openxmlformats.org/officeDocument/2006/relationships/image" Target="../media/image9.png"/><Relationship Id="rId22" Type="http://schemas.openxmlformats.org/officeDocument/2006/relationships/image" Target="../media/image1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31.png"/><Relationship Id="rId12" Type="http://schemas.openxmlformats.org/officeDocument/2006/relationships/image" Target="../media/image270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0.png"/><Relationship Id="rId11" Type="http://schemas.openxmlformats.org/officeDocument/2006/relationships/hyperlink" Target="https://qiita.com/Ryuichirou/items/97d923671a0015256173" TargetMode="External"/><Relationship Id="rId5" Type="http://schemas.openxmlformats.org/officeDocument/2006/relationships/image" Target="../media/image29.png"/><Relationship Id="rId10" Type="http://schemas.openxmlformats.org/officeDocument/2006/relationships/image" Target="../media/image15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6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image" Target="../media/image34.png"/><Relationship Id="rId18" Type="http://schemas.openxmlformats.org/officeDocument/2006/relationships/image" Target="../media/image21.png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image" Target="../media/image33.png"/><Relationship Id="rId17" Type="http://schemas.openxmlformats.org/officeDocument/2006/relationships/image" Target="../media/image37.png"/><Relationship Id="rId25" Type="http://schemas.openxmlformats.org/officeDocument/2006/relationships/image" Target="../media/image46.png"/><Relationship Id="rId2" Type="http://schemas.openxmlformats.org/officeDocument/2006/relationships/tags" Target="../tags/tag8.xml"/><Relationship Id="rId16" Type="http://schemas.openxmlformats.org/officeDocument/2006/relationships/image" Target="../media/image36.png"/><Relationship Id="rId29" Type="http://schemas.openxmlformats.org/officeDocument/2006/relationships/image" Target="../media/image44.png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5" Type="http://schemas.openxmlformats.org/officeDocument/2006/relationships/tags" Target="../tags/tag11.xml"/><Relationship Id="rId15" Type="http://schemas.openxmlformats.org/officeDocument/2006/relationships/image" Target="../media/image20.png"/><Relationship Id="rId28" Type="http://schemas.openxmlformats.org/officeDocument/2006/relationships/image" Target="../media/image49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38.png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image" Target="../media/image35.png"/><Relationship Id="rId30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561.png"/><Relationship Id="rId3" Type="http://schemas.openxmlformats.org/officeDocument/2006/relationships/tags" Target="../tags/tag18.xml"/><Relationship Id="rId7" Type="http://schemas.openxmlformats.org/officeDocument/2006/relationships/image" Target="../media/image39.png"/><Relationship Id="rId12" Type="http://schemas.openxmlformats.org/officeDocument/2006/relationships/image" Target="../media/image551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2.png"/><Relationship Id="rId5" Type="http://schemas.openxmlformats.org/officeDocument/2006/relationships/tags" Target="../tags/tag20.xml"/><Relationship Id="rId15" Type="http://schemas.openxmlformats.org/officeDocument/2006/relationships/image" Target="../media/image42.png"/><Relationship Id="rId10" Type="http://schemas.openxmlformats.org/officeDocument/2006/relationships/image" Target="../media/image540.png"/><Relationship Id="rId4" Type="http://schemas.openxmlformats.org/officeDocument/2006/relationships/tags" Target="../tags/tag19.xml"/><Relationship Id="rId9" Type="http://schemas.openxmlformats.org/officeDocument/2006/relationships/image" Target="../media/image41.png"/><Relationship Id="rId1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3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32.png"/><Relationship Id="rId5" Type="http://schemas.openxmlformats.org/officeDocument/2006/relationships/image" Target="../media/image59.png"/><Relationship Id="rId4" Type="http://schemas.openxmlformats.org/officeDocument/2006/relationships/image" Target="../media/image42.png"/><Relationship Id="rId9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4" Type="http://schemas.openxmlformats.org/officeDocument/2006/relationships/image" Target="../media/image51.png"/><Relationship Id="rId9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3.png"/><Relationship Id="rId18" Type="http://schemas.openxmlformats.org/officeDocument/2006/relationships/image" Target="../media/image71.png"/><Relationship Id="rId3" Type="http://schemas.openxmlformats.org/officeDocument/2006/relationships/hyperlink" Target="https://ja.wikipedia.org/w/index.php?title=Hugo_Steinhaus&amp;action=edit&amp;redlink=1" TargetMode="External"/><Relationship Id="rId7" Type="http://schemas.openxmlformats.org/officeDocument/2006/relationships/image" Target="../media/image54.png"/><Relationship Id="rId12" Type="http://schemas.openxmlformats.org/officeDocument/2006/relationships/image" Target="../media/image61.png"/><Relationship Id="rId17" Type="http://schemas.openxmlformats.org/officeDocument/2006/relationships/image" Target="../media/image70.png"/><Relationship Id="rId2" Type="http://schemas.openxmlformats.org/officeDocument/2006/relationships/image" Target="../media/image52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72.png"/><Relationship Id="rId5" Type="http://schemas.openxmlformats.org/officeDocument/2006/relationships/image" Target="../media/image680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670.png"/><Relationship Id="rId9" Type="http://schemas.openxmlformats.org/officeDocument/2006/relationships/image" Target="../media/image56.png"/><Relationship Id="rId1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85.png"/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12" Type="http://schemas.openxmlformats.org/officeDocument/2006/relationships/image" Target="../media/image84.png"/><Relationship Id="rId2" Type="http://schemas.openxmlformats.org/officeDocument/2006/relationships/hyperlink" Target="https://ja.wikipedia.org/w/index.php?title=Hugo_Steinhaus&amp;action=edit&amp;redlink=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83.png"/><Relationship Id="rId5" Type="http://schemas.openxmlformats.org/officeDocument/2006/relationships/image" Target="../media/image78.png"/><Relationship Id="rId10" Type="http://schemas.openxmlformats.org/officeDocument/2006/relationships/image" Target="../media/image82.png"/><Relationship Id="rId4" Type="http://schemas.openxmlformats.org/officeDocument/2006/relationships/image" Target="../media/image51.png"/><Relationship Id="rId9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otamasaki.hatenablog.com/entry/2018/04/18/201127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tutorial/machine_learning_map/index.html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s://docs.microsoft.com/ja-jp/azure/machine-learning/studio/algorithm-cheat-sheet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sas.com/content/subconsciousmusings/2017/04/12/machine-learning-algorithm-use/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rocrasist.com/entry/ml-metric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kotobank.jp/word/&#30693;&#33021;-96392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70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560.png"/><Relationship Id="rId5" Type="http://schemas.openxmlformats.org/officeDocument/2006/relationships/image" Target="../media/image550.png"/><Relationship Id="rId4" Type="http://schemas.openxmlformats.org/officeDocument/2006/relationships/image" Target="../media/image96.png"/><Relationship Id="rId9" Type="http://schemas.openxmlformats.org/officeDocument/2006/relationships/image" Target="../media/image98.pn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.xml"/><Relationship Id="rId18" Type="http://schemas.openxmlformats.org/officeDocument/2006/relationships/image" Target="../media/image69.emf"/><Relationship Id="rId26" Type="http://schemas.openxmlformats.org/officeDocument/2006/relationships/image" Target="../media/image73.emf"/><Relationship Id="rId39" Type="http://schemas.openxmlformats.org/officeDocument/2006/relationships/customXml" Target="../ink/ink17.xml"/><Relationship Id="rId21" Type="http://schemas.openxmlformats.org/officeDocument/2006/relationships/customXml" Target="../ink/ink8.xml"/><Relationship Id="rId34" Type="http://schemas.openxmlformats.org/officeDocument/2006/relationships/image" Target="../media/image77.emf"/><Relationship Id="rId42" Type="http://schemas.openxmlformats.org/officeDocument/2006/relationships/image" Target="../media/image81.emf"/><Relationship Id="rId47" Type="http://schemas.openxmlformats.org/officeDocument/2006/relationships/customXml" Target="../ink/ink21.xml"/><Relationship Id="rId7" Type="http://schemas.openxmlformats.org/officeDocument/2006/relationships/customXml" Target="../ink/ink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8.emf"/><Relationship Id="rId29" Type="http://schemas.openxmlformats.org/officeDocument/2006/relationships/customXml" Target="../ink/ink12.xml"/><Relationship Id="rId1" Type="http://schemas.openxmlformats.org/officeDocument/2006/relationships/tags" Target="../tags/tag25.xml"/><Relationship Id="rId6" Type="http://schemas.openxmlformats.org/officeDocument/2006/relationships/image" Target="../media/image99.png"/><Relationship Id="rId11" Type="http://schemas.openxmlformats.org/officeDocument/2006/relationships/customXml" Target="../ink/ink3.xml"/><Relationship Id="rId24" Type="http://schemas.openxmlformats.org/officeDocument/2006/relationships/image" Target="../media/image72.emf"/><Relationship Id="rId32" Type="http://schemas.openxmlformats.org/officeDocument/2006/relationships/image" Target="../media/image76.emf"/><Relationship Id="rId37" Type="http://schemas.openxmlformats.org/officeDocument/2006/relationships/customXml" Target="../ink/ink16.xml"/><Relationship Id="rId40" Type="http://schemas.openxmlformats.org/officeDocument/2006/relationships/image" Target="../media/image80.emf"/><Relationship Id="rId45" Type="http://schemas.openxmlformats.org/officeDocument/2006/relationships/customXml" Target="../ink/ink20.xml"/><Relationship Id="rId5" Type="http://schemas.openxmlformats.org/officeDocument/2006/relationships/image" Target="../media/image103.png"/><Relationship Id="rId15" Type="http://schemas.openxmlformats.org/officeDocument/2006/relationships/customXml" Target="../ink/ink5.xml"/><Relationship Id="rId23" Type="http://schemas.openxmlformats.org/officeDocument/2006/relationships/customXml" Target="../ink/ink9.xml"/><Relationship Id="rId28" Type="http://schemas.openxmlformats.org/officeDocument/2006/relationships/image" Target="../media/image74.emf"/><Relationship Id="rId36" Type="http://schemas.openxmlformats.org/officeDocument/2006/relationships/image" Target="../media/image78.emf"/><Relationship Id="rId10" Type="http://schemas.openxmlformats.org/officeDocument/2006/relationships/image" Target="../media/image65.emf"/><Relationship Id="rId19" Type="http://schemas.openxmlformats.org/officeDocument/2006/relationships/customXml" Target="../ink/ink7.xml"/><Relationship Id="rId31" Type="http://schemas.openxmlformats.org/officeDocument/2006/relationships/customXml" Target="../ink/ink13.xml"/><Relationship Id="rId44" Type="http://schemas.openxmlformats.org/officeDocument/2006/relationships/image" Target="../media/image82.emf"/><Relationship Id="rId4" Type="http://schemas.openxmlformats.org/officeDocument/2006/relationships/image" Target="../media/image102.png"/><Relationship Id="rId9" Type="http://schemas.openxmlformats.org/officeDocument/2006/relationships/customXml" Target="../ink/ink2.xml"/><Relationship Id="rId14" Type="http://schemas.openxmlformats.org/officeDocument/2006/relationships/image" Target="../media/image67.emf"/><Relationship Id="rId22" Type="http://schemas.openxmlformats.org/officeDocument/2006/relationships/image" Target="../media/image71.emf"/><Relationship Id="rId27" Type="http://schemas.openxmlformats.org/officeDocument/2006/relationships/customXml" Target="../ink/ink11.xml"/><Relationship Id="rId30" Type="http://schemas.openxmlformats.org/officeDocument/2006/relationships/image" Target="../media/image75.emf"/><Relationship Id="rId35" Type="http://schemas.openxmlformats.org/officeDocument/2006/relationships/customXml" Target="../ink/ink15.xml"/><Relationship Id="rId43" Type="http://schemas.openxmlformats.org/officeDocument/2006/relationships/customXml" Target="../ink/ink19.xml"/><Relationship Id="rId48" Type="http://schemas.openxmlformats.org/officeDocument/2006/relationships/image" Target="../media/image84.emf"/><Relationship Id="rId8" Type="http://schemas.openxmlformats.org/officeDocument/2006/relationships/image" Target="../media/image64.emf"/><Relationship Id="rId3" Type="http://schemas.openxmlformats.org/officeDocument/2006/relationships/image" Target="../media/image500.png"/><Relationship Id="rId12" Type="http://schemas.openxmlformats.org/officeDocument/2006/relationships/image" Target="../media/image66.emf"/><Relationship Id="rId17" Type="http://schemas.openxmlformats.org/officeDocument/2006/relationships/customXml" Target="../ink/ink6.xml"/><Relationship Id="rId25" Type="http://schemas.openxmlformats.org/officeDocument/2006/relationships/customXml" Target="../ink/ink10.xml"/><Relationship Id="rId33" Type="http://schemas.openxmlformats.org/officeDocument/2006/relationships/customXml" Target="../ink/ink14.xml"/><Relationship Id="rId38" Type="http://schemas.openxmlformats.org/officeDocument/2006/relationships/image" Target="../media/image79.emf"/><Relationship Id="rId46" Type="http://schemas.openxmlformats.org/officeDocument/2006/relationships/image" Target="../media/image83.emf"/><Relationship Id="rId20" Type="http://schemas.openxmlformats.org/officeDocument/2006/relationships/image" Target="../media/image70.emf"/><Relationship Id="rId41" Type="http://schemas.openxmlformats.org/officeDocument/2006/relationships/customXml" Target="../ink/ink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eb.archive.org/web/20100118120034/http:/www.bbsonline.org/documents/a/00/00/04/84/bbs00000484-00/bbs.searle2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eb.archive.org/web/20100118120034/http:/www.bbsonline.org/documents/a/00/00/04/84/bbs00000484-00/bbs.searle2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rla-academy/dartmouth-workshop-the-birthplace-of-ai-34c533afe992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A64851-D0B0-4C92-80FA-E8A2F6FF67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Machine Learning #Start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1794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0143A0CE-9884-4F10-9DC3-D6EE19B49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4199" y="893592"/>
            <a:ext cx="9123677" cy="31917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ja-JP" sz="1700" b="1" dirty="0"/>
              <a:t>boom#2</a:t>
            </a:r>
            <a:r>
              <a:rPr lang="ja-JP" altLang="en-US" sz="1700" b="1" dirty="0"/>
              <a:t>：知識表現（</a:t>
            </a:r>
            <a:r>
              <a:rPr lang="en-US" altLang="ja-JP" sz="1700" b="1" dirty="0"/>
              <a:t>1980</a:t>
            </a:r>
            <a:r>
              <a:rPr lang="ja-JP" altLang="en-US" sz="1700" b="1" dirty="0"/>
              <a:t>年代</a:t>
            </a:r>
            <a:r>
              <a:rPr lang="en-US" altLang="ja-JP" sz="1700" b="1" dirty="0"/>
              <a:t>〜1990</a:t>
            </a:r>
            <a:r>
              <a:rPr lang="ja-JP" altLang="en-US" sz="1700" b="1" dirty="0"/>
              <a:t>年ごろ） 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93F23B6F-F25D-4151-9915-59125A7BA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AI</a:t>
            </a:r>
            <a:r>
              <a:rPr kumimoji="1" lang="ja-JP" altLang="en-US" dirty="0"/>
              <a:t>研究の歴史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DD76BED-45E4-41A2-8596-EFF4C5E10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45" y="858276"/>
            <a:ext cx="2441703" cy="425809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C576C99-36BC-45FD-A82F-7BF51E3E2DC0}"/>
              </a:ext>
            </a:extLst>
          </p:cNvPr>
          <p:cNvSpPr/>
          <p:nvPr/>
        </p:nvSpPr>
        <p:spPr>
          <a:xfrm>
            <a:off x="3076578" y="1341422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/>
              <a:t>エキスパートシステム</a:t>
            </a:r>
            <a:endParaRPr lang="ja-JP" altLang="en-US" b="1" i="0" dirty="0">
              <a:solidFill>
                <a:srgbClr val="252525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4A5BCEE-4AE9-4E81-BC12-652F3988DA3A}"/>
              </a:ext>
            </a:extLst>
          </p:cNvPr>
          <p:cNvSpPr/>
          <p:nvPr/>
        </p:nvSpPr>
        <p:spPr>
          <a:xfrm>
            <a:off x="3062166" y="5812238"/>
            <a:ext cx="68788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252525"/>
                </a:solidFill>
                <a:latin typeface="Helvetica" panose="020B0604020202020204" pitchFamily="34" charset="0"/>
              </a:rPr>
              <a:t>問題：</a:t>
            </a:r>
            <a:r>
              <a:rPr lang="ja-JP" altLang="en-US" b="1" dirty="0">
                <a:solidFill>
                  <a:srgbClr val="FF0000"/>
                </a:solidFill>
              </a:rPr>
              <a:t>知識というのは限りなく無限に存在</a:t>
            </a:r>
            <a:endParaRPr lang="en-US" altLang="ja-JP" b="1" dirty="0">
              <a:solidFill>
                <a:srgbClr val="FF0000"/>
              </a:solidFill>
            </a:endParaRPr>
          </a:p>
          <a:p>
            <a:r>
              <a:rPr lang="ja-JP" altLang="en-US" b="1" dirty="0"/>
              <a:t>　　　意味を正しく理解できるように表現することも大きな障壁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DF653E8-A501-4120-AF75-E408F4E07904}"/>
              </a:ext>
            </a:extLst>
          </p:cNvPr>
          <p:cNvSpPr/>
          <p:nvPr/>
        </p:nvSpPr>
        <p:spPr>
          <a:xfrm>
            <a:off x="3739444" y="6507382"/>
            <a:ext cx="5186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/>
              <a:t>1990</a:t>
            </a:r>
            <a:r>
              <a:rPr lang="ja-JP" altLang="en-US" b="1" dirty="0"/>
              <a:t>年 </a:t>
            </a:r>
            <a:r>
              <a:rPr lang="en-US" altLang="ja-JP" b="1" dirty="0" err="1"/>
              <a:t>Harnard</a:t>
            </a:r>
            <a:r>
              <a:rPr lang="en-US" altLang="ja-JP" b="1" dirty="0"/>
              <a:t> </a:t>
            </a:r>
            <a:r>
              <a:rPr lang="ja-JP" altLang="en-US" b="1" dirty="0">
                <a:solidFill>
                  <a:srgbClr val="FF0000"/>
                </a:solidFill>
              </a:rPr>
              <a:t>シンボルグラウンディング問題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45911BE-C4BD-419A-AC97-EBBC9ED51283}"/>
              </a:ext>
            </a:extLst>
          </p:cNvPr>
          <p:cNvSpPr/>
          <p:nvPr/>
        </p:nvSpPr>
        <p:spPr>
          <a:xfrm>
            <a:off x="3739444" y="1690723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252525"/>
                </a:solidFill>
                <a:latin typeface="Helvetica" panose="020B0604020202020204" pitchFamily="34" charset="0"/>
              </a:rPr>
              <a:t>≒アルゴリズム＋専門家の知識</a:t>
            </a:r>
            <a:endParaRPr lang="ja-JP" altLang="en-US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7C8A37B-FD22-41A9-A70E-870A6EDA2245}"/>
              </a:ext>
            </a:extLst>
          </p:cNvPr>
          <p:cNvSpPr/>
          <p:nvPr/>
        </p:nvSpPr>
        <p:spPr>
          <a:xfrm>
            <a:off x="3076578" y="3560394"/>
            <a:ext cx="91518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>
                <a:solidFill>
                  <a:srgbClr val="252525"/>
                </a:solidFill>
                <a:latin typeface="Helvetica" panose="020B0604020202020204" pitchFamily="34" charset="0"/>
              </a:rPr>
              <a:t>1970</a:t>
            </a:r>
            <a:r>
              <a:rPr lang="ja-JP" altLang="en-US" b="1" dirty="0">
                <a:solidFill>
                  <a:srgbClr val="252525"/>
                </a:solidFill>
                <a:latin typeface="Helvetica" panose="020B0604020202020204" pitchFamily="34" charset="0"/>
              </a:rPr>
              <a:t>年代 スタンフォード大学 伝染症血液疾患を診断するシステム「マイシン」</a:t>
            </a:r>
            <a:r>
              <a:rPr lang="en-US" altLang="ja-JP" b="1" dirty="0" err="1">
                <a:solidFill>
                  <a:srgbClr val="252525"/>
                </a:solidFill>
                <a:latin typeface="Helvetica" panose="020B0604020202020204" pitchFamily="34" charset="0"/>
              </a:rPr>
              <a:t>Mycin</a:t>
            </a:r>
            <a:endParaRPr lang="ja-JP" altLang="en-US" b="1" dirty="0">
              <a:solidFill>
                <a:srgbClr val="252525"/>
              </a:solidFill>
              <a:latin typeface="Helvetica" panose="020B0604020202020204" pitchFamily="34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6DDF1BC-8691-4390-95D7-A90674302BB1}"/>
              </a:ext>
            </a:extLst>
          </p:cNvPr>
          <p:cNvSpPr/>
          <p:nvPr/>
        </p:nvSpPr>
        <p:spPr>
          <a:xfrm>
            <a:off x="3076578" y="4811599"/>
            <a:ext cx="91518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>
                <a:solidFill>
                  <a:srgbClr val="252525"/>
                </a:solidFill>
                <a:latin typeface="Helvetica" panose="020B0604020202020204" pitchFamily="34" charset="0"/>
              </a:rPr>
              <a:t>1982</a:t>
            </a:r>
            <a:r>
              <a:rPr lang="ja-JP" altLang="en-US" b="1" dirty="0">
                <a:solidFill>
                  <a:srgbClr val="252525"/>
                </a:solidFill>
                <a:latin typeface="Helvetica" panose="020B0604020202020204" pitchFamily="34" charset="0"/>
              </a:rPr>
              <a:t>年～ 日本・</a:t>
            </a:r>
            <a:r>
              <a:rPr lang="ja-JP" altLang="ja-JP" b="1" dirty="0">
                <a:solidFill>
                  <a:srgbClr val="252525"/>
                </a:solidFill>
                <a:latin typeface="Helvetica" panose="020B0604020202020204" pitchFamily="34" charset="0"/>
              </a:rPr>
              <a:t>第五世代コンピュータ</a:t>
            </a:r>
            <a:r>
              <a:rPr lang="ja-JP" altLang="en-US" b="1" dirty="0">
                <a:solidFill>
                  <a:srgbClr val="252525"/>
                </a:solidFill>
                <a:latin typeface="Helvetica" panose="020B0604020202020204" pitchFamily="34" charset="0"/>
              </a:rPr>
              <a:t>　</a:t>
            </a:r>
            <a:r>
              <a:rPr lang="en-US" altLang="ja-JP" b="1" dirty="0">
                <a:solidFill>
                  <a:srgbClr val="252525"/>
                </a:solidFill>
                <a:latin typeface="Helvetica" panose="020B0604020202020204" pitchFamily="34" charset="0"/>
              </a:rPr>
              <a:t>11</a:t>
            </a:r>
            <a:r>
              <a:rPr lang="ja-JP" altLang="en-US" b="1" dirty="0">
                <a:solidFill>
                  <a:srgbClr val="252525"/>
                </a:solidFill>
                <a:latin typeface="Helvetica" panose="020B0604020202020204" pitchFamily="34" charset="0"/>
              </a:rPr>
              <a:t>年で</a:t>
            </a:r>
            <a:r>
              <a:rPr lang="en-US" altLang="ja-JP" b="1" dirty="0">
                <a:solidFill>
                  <a:srgbClr val="252525"/>
                </a:solidFill>
                <a:latin typeface="Helvetica" panose="020B0604020202020204" pitchFamily="34" charset="0"/>
              </a:rPr>
              <a:t>540</a:t>
            </a:r>
            <a:r>
              <a:rPr lang="ja-JP" altLang="en-US" b="1" dirty="0">
                <a:solidFill>
                  <a:srgbClr val="252525"/>
                </a:solidFill>
                <a:latin typeface="Helvetica" panose="020B0604020202020204" pitchFamily="34" charset="0"/>
              </a:rPr>
              <a:t>億円投資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2CF0017-9C98-47AC-8047-9FE3E655A4BC}"/>
              </a:ext>
            </a:extLst>
          </p:cNvPr>
          <p:cNvSpPr/>
          <p:nvPr/>
        </p:nvSpPr>
        <p:spPr>
          <a:xfrm>
            <a:off x="3076578" y="2431295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ja-JP" b="1" dirty="0"/>
              <a:t>意味ネットワーク</a:t>
            </a:r>
          </a:p>
        </p:txBody>
      </p:sp>
      <p:pic>
        <p:nvPicPr>
          <p:cNvPr id="6146" name="Picture 2" descr="https://upload.wikimedia.org/wikipedia/commons/thumb/6/67/Semantic_Net.svg/320px-Semantic_Net.svg.png">
            <a:extLst>
              <a:ext uri="{FF2B5EF4-FFF2-40B4-BE49-F238E27FC236}">
                <a16:creationId xmlns:a16="http://schemas.microsoft.com/office/drawing/2014/main" id="{F0A98E41-7D24-463C-93CF-42BAD707A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683" y="802895"/>
            <a:ext cx="4345296" cy="270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E9CF24A-3CBE-444F-A8C0-2AFF41076CD2}"/>
              </a:ext>
            </a:extLst>
          </p:cNvPr>
          <p:cNvSpPr/>
          <p:nvPr/>
        </p:nvSpPr>
        <p:spPr>
          <a:xfrm>
            <a:off x="3076578" y="4032610"/>
            <a:ext cx="75200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ja-JP" b="1" dirty="0">
                <a:solidFill>
                  <a:srgbClr val="252525"/>
                </a:solidFill>
                <a:latin typeface="Helvetica" panose="020B0604020202020204" pitchFamily="34" charset="0"/>
              </a:rPr>
              <a:t>2011</a:t>
            </a:r>
            <a:r>
              <a:rPr lang="ja-JP" altLang="en-US" b="1" dirty="0">
                <a:solidFill>
                  <a:srgbClr val="252525"/>
                </a:solidFill>
                <a:latin typeface="Helvetica" panose="020B0604020202020204" pitchFamily="34" charset="0"/>
              </a:rPr>
              <a:t>年　</a:t>
            </a:r>
            <a:r>
              <a:rPr lang="en-US" altLang="ja-JP" b="1" dirty="0">
                <a:solidFill>
                  <a:srgbClr val="252525"/>
                </a:solidFill>
                <a:latin typeface="Helvetica" panose="020B0604020202020204" pitchFamily="34" charset="0"/>
              </a:rPr>
              <a:t>IBM Watson</a:t>
            </a:r>
            <a:r>
              <a:rPr lang="ja-JP" altLang="en-US" b="1" dirty="0">
                <a:solidFill>
                  <a:srgbClr val="252525"/>
                </a:solidFill>
                <a:latin typeface="Helvetica" panose="020B0604020202020204" pitchFamily="34" charset="0"/>
              </a:rPr>
              <a:t>　</a:t>
            </a:r>
            <a:r>
              <a:rPr lang="en-US" altLang="ja-JP" b="1" dirty="0">
                <a:solidFill>
                  <a:srgbClr val="252525"/>
                </a:solidFill>
                <a:latin typeface="Helvetica" panose="020B0604020202020204" pitchFamily="34" charset="0"/>
              </a:rPr>
              <a:t>100</a:t>
            </a:r>
            <a:r>
              <a:rPr lang="ja-JP" altLang="en-US" b="1" dirty="0">
                <a:solidFill>
                  <a:srgbClr val="252525"/>
                </a:solidFill>
                <a:latin typeface="Helvetica" panose="020B0604020202020204" pitchFamily="34" charset="0"/>
              </a:rPr>
              <a:t>万冊の本を読む、≒高速検索システム</a:t>
            </a:r>
            <a:endParaRPr lang="en-US" altLang="ja-JP" b="1" dirty="0">
              <a:solidFill>
                <a:srgbClr val="252525"/>
              </a:solidFill>
              <a:latin typeface="Helvetica" panose="020B0604020202020204" pitchFamily="34" charset="0"/>
            </a:endParaRPr>
          </a:p>
          <a:p>
            <a:pPr fontAlgn="base"/>
            <a:r>
              <a:rPr lang="ja-JP" altLang="en-US" b="1" dirty="0">
                <a:solidFill>
                  <a:srgbClr val="252525"/>
                </a:solidFill>
                <a:latin typeface="Helvetica" panose="020B0604020202020204" pitchFamily="34" charset="0"/>
              </a:rPr>
              <a:t>　　　　米国の人気クイズ番組「</a:t>
            </a:r>
            <a:r>
              <a:rPr lang="en-US" altLang="ja-JP" b="1" dirty="0">
                <a:solidFill>
                  <a:srgbClr val="252525"/>
                </a:solidFill>
                <a:latin typeface="Helvetica" panose="020B0604020202020204" pitchFamily="34" charset="0"/>
              </a:rPr>
              <a:t>Jeopardy!</a:t>
            </a:r>
            <a:r>
              <a:rPr lang="ja-JP" altLang="en-US" b="1" dirty="0">
                <a:solidFill>
                  <a:srgbClr val="252525"/>
                </a:solidFill>
                <a:latin typeface="Helvetica" panose="020B0604020202020204" pitchFamily="34" charset="0"/>
              </a:rPr>
              <a:t>」に挑戦し、最高金額獲得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133F0C5A-66FD-456A-BA3E-BC6BCF2DF1A8}"/>
              </a:ext>
            </a:extLst>
          </p:cNvPr>
          <p:cNvSpPr/>
          <p:nvPr/>
        </p:nvSpPr>
        <p:spPr>
          <a:xfrm>
            <a:off x="3076578" y="5258850"/>
            <a:ext cx="91518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>
                <a:solidFill>
                  <a:srgbClr val="252525"/>
                </a:solidFill>
                <a:latin typeface="Helvetica" panose="020B0604020202020204" pitchFamily="34" charset="0"/>
              </a:rPr>
              <a:t>2011</a:t>
            </a:r>
            <a:r>
              <a:rPr lang="ja-JP" altLang="en-US" b="1" dirty="0">
                <a:solidFill>
                  <a:srgbClr val="252525"/>
                </a:solidFill>
                <a:latin typeface="Helvetica" panose="020B0604020202020204" pitchFamily="34" charset="0"/>
              </a:rPr>
              <a:t>年～ 日本・ロボットは東大に入れるかの研究</a:t>
            </a:r>
          </a:p>
        </p:txBody>
      </p:sp>
    </p:spTree>
    <p:extLst>
      <p:ext uri="{BB962C8B-B14F-4D97-AF65-F5344CB8AC3E}">
        <p14:creationId xmlns:p14="http://schemas.microsoft.com/office/powerpoint/2010/main" val="3249102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0143A0CE-9884-4F10-9DC3-D6EE19B49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4199" y="893592"/>
            <a:ext cx="9123677" cy="31917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ja-JP" sz="1700" b="1" dirty="0"/>
              <a:t>boom#3</a:t>
            </a:r>
            <a:r>
              <a:rPr lang="ja-JP" altLang="en-US" sz="1700" b="1" dirty="0"/>
              <a:t>：機械学習とディープラーニング（</a:t>
            </a:r>
            <a:r>
              <a:rPr lang="en-US" altLang="ja-JP" sz="1700" b="1" dirty="0"/>
              <a:t>2010</a:t>
            </a:r>
            <a:r>
              <a:rPr lang="ja-JP" altLang="en-US" sz="1700" b="1" dirty="0"/>
              <a:t>年</a:t>
            </a:r>
            <a:r>
              <a:rPr lang="en-US" altLang="ja-JP" sz="1700" b="1" dirty="0"/>
              <a:t>〜</a:t>
            </a:r>
            <a:r>
              <a:rPr lang="ja-JP" altLang="en-US" sz="1700" b="1" dirty="0"/>
              <a:t>現在）</a:t>
            </a:r>
            <a:endParaRPr lang="en-US" altLang="ja-JP" sz="1700" b="1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93F23B6F-F25D-4151-9915-59125A7BA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AI</a:t>
            </a:r>
            <a:r>
              <a:rPr kumimoji="1" lang="ja-JP" altLang="en-US" dirty="0"/>
              <a:t>研究の歴史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DD76BED-45E4-41A2-8596-EFF4C5E10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45" y="858276"/>
            <a:ext cx="2441703" cy="425809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B986114-DD1D-4A7E-9046-32C87A90560F}"/>
              </a:ext>
            </a:extLst>
          </p:cNvPr>
          <p:cNvSpPr/>
          <p:nvPr/>
        </p:nvSpPr>
        <p:spPr>
          <a:xfrm>
            <a:off x="3039109" y="1329066"/>
            <a:ext cx="91236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b="1" dirty="0">
                <a:solidFill>
                  <a:srgbClr val="252525"/>
                </a:solidFill>
                <a:latin typeface="Helvetica" panose="020B0604020202020204" pitchFamily="34" charset="0"/>
              </a:rPr>
              <a:t>1986</a:t>
            </a:r>
            <a:r>
              <a:rPr lang="ja-JP" altLang="en-US" sz="1600" b="1" dirty="0">
                <a:solidFill>
                  <a:srgbClr val="252525"/>
                </a:solidFill>
                <a:latin typeface="Helvetica" panose="020B0604020202020204" pitchFamily="34" charset="0"/>
              </a:rPr>
              <a:t>年　ニューラルネットワークの基礎であるバックプロパゲーション（誤差逆伝播法）発表</a:t>
            </a:r>
            <a:r>
              <a:rPr lang="ja-JP" altLang="en-US" sz="1600" dirty="0"/>
              <a:t>　　　</a:t>
            </a:r>
            <a:endParaRPr lang="en-US" altLang="ja-JP" sz="1600" dirty="0"/>
          </a:p>
          <a:p>
            <a:r>
              <a:rPr lang="ja-JP" altLang="en-US" sz="1600" dirty="0"/>
              <a:t>　　　　</a:t>
            </a:r>
            <a:r>
              <a:rPr lang="en-US" altLang="ja-JP" sz="1600" dirty="0" err="1"/>
              <a:t>Rumelhart</a:t>
            </a:r>
            <a:r>
              <a:rPr lang="en-US" altLang="ja-JP" sz="1600" dirty="0"/>
              <a:t>, etc. “Learning representations by </a:t>
            </a:r>
            <a:r>
              <a:rPr lang="en-US" altLang="ja-JP" sz="1600" b="1" dirty="0"/>
              <a:t>back-propagating</a:t>
            </a:r>
            <a:r>
              <a:rPr lang="en-US" altLang="ja-JP" sz="1600" dirty="0"/>
              <a:t> errors”. Nature 323</a:t>
            </a:r>
            <a:endParaRPr lang="en-US" altLang="ja-JP" sz="1600" b="1" dirty="0">
              <a:solidFill>
                <a:srgbClr val="252525"/>
              </a:solidFill>
              <a:latin typeface="Helvetica" panose="020B0604020202020204" pitchFamily="34" charset="0"/>
            </a:endParaRPr>
          </a:p>
          <a:p>
            <a:r>
              <a:rPr lang="ja-JP" altLang="en-US" sz="1600" b="1" dirty="0">
                <a:solidFill>
                  <a:srgbClr val="252525"/>
                </a:solidFill>
                <a:latin typeface="Helvetica" panose="020B0604020202020204" pitchFamily="34" charset="0"/>
              </a:rPr>
              <a:t>　　　　第</a:t>
            </a:r>
            <a:r>
              <a:rPr lang="en-US" altLang="ja-JP" sz="1600" b="1" dirty="0">
                <a:solidFill>
                  <a:srgbClr val="252525"/>
                </a:solidFill>
                <a:latin typeface="Helvetica" panose="020B0604020202020204" pitchFamily="34" charset="0"/>
              </a:rPr>
              <a:t>2</a:t>
            </a:r>
            <a:r>
              <a:rPr lang="ja-JP" altLang="en-US" sz="1600" b="1" dirty="0">
                <a:solidFill>
                  <a:srgbClr val="252525"/>
                </a:solidFill>
                <a:latin typeface="Helvetica" panose="020B0604020202020204" pitchFamily="34" charset="0"/>
              </a:rPr>
              <a:t>次</a:t>
            </a:r>
            <a:r>
              <a:rPr lang="en-US" altLang="ja-JP" sz="1600" b="1" dirty="0">
                <a:solidFill>
                  <a:srgbClr val="252525"/>
                </a:solidFill>
                <a:latin typeface="Helvetica" panose="020B0604020202020204" pitchFamily="34" charset="0"/>
              </a:rPr>
              <a:t>AI</a:t>
            </a:r>
            <a:r>
              <a:rPr lang="ja-JP" altLang="en-US" sz="1600" b="1" dirty="0">
                <a:solidFill>
                  <a:srgbClr val="252525"/>
                </a:solidFill>
                <a:latin typeface="Helvetica" panose="020B0604020202020204" pitchFamily="34" charset="0"/>
              </a:rPr>
              <a:t>ブームの最大の成果かも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9B8CB99-D31C-4D67-879B-A4B7B682DD71}"/>
              </a:ext>
            </a:extLst>
          </p:cNvPr>
          <p:cNvSpPr/>
          <p:nvPr/>
        </p:nvSpPr>
        <p:spPr>
          <a:xfrm>
            <a:off x="3039109" y="2306995"/>
            <a:ext cx="88538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b="1" dirty="0">
                <a:solidFill>
                  <a:srgbClr val="252525"/>
                </a:solidFill>
                <a:latin typeface="Helvetica" panose="020B0604020202020204" pitchFamily="34" charset="0"/>
              </a:rPr>
              <a:t>2006</a:t>
            </a:r>
            <a:r>
              <a:rPr lang="ja-JP" altLang="en-US" sz="1600" b="1" dirty="0">
                <a:solidFill>
                  <a:srgbClr val="252525"/>
                </a:solidFill>
                <a:latin typeface="Helvetica" panose="020B0604020202020204" pitchFamily="34" charset="0"/>
              </a:rPr>
              <a:t>年　ディープネットワーク：</a:t>
            </a:r>
            <a:r>
              <a:rPr lang="en-US" altLang="ja-JP" sz="1600" b="1" dirty="0">
                <a:solidFill>
                  <a:srgbClr val="FF0000"/>
                </a:solidFill>
                <a:latin typeface="Helvetica" panose="020B0604020202020204" pitchFamily="34" charset="0"/>
              </a:rPr>
              <a:t>Geoffrey</a:t>
            </a:r>
            <a:r>
              <a:rPr lang="en-US" altLang="ja-JP" sz="1600" b="1" dirty="0">
                <a:solidFill>
                  <a:srgbClr val="252525"/>
                </a:solidFill>
                <a:latin typeface="Helvetica" panose="020B0604020202020204" pitchFamily="34" charset="0"/>
              </a:rPr>
              <a:t> </a:t>
            </a:r>
            <a:r>
              <a:rPr lang="en-US" altLang="ja-JP" sz="1600" b="1" dirty="0">
                <a:solidFill>
                  <a:srgbClr val="FF0000"/>
                </a:solidFill>
                <a:latin typeface="Helvetica" panose="020B0604020202020204" pitchFamily="34" charset="0"/>
              </a:rPr>
              <a:t>Hinton</a:t>
            </a:r>
            <a:r>
              <a:rPr lang="en-US" altLang="ja-JP" sz="1600" b="1" dirty="0">
                <a:solidFill>
                  <a:srgbClr val="252525"/>
                </a:solidFill>
                <a:latin typeface="Helvetica" panose="020B0604020202020204" pitchFamily="34" charset="0"/>
              </a:rPr>
              <a:t> “</a:t>
            </a:r>
            <a:r>
              <a:rPr lang="en-US" altLang="ja-JP" sz="1600" b="1" dirty="0">
                <a:solidFill>
                  <a:srgbClr val="252525"/>
                </a:solidFill>
                <a:latin typeface="Helvetica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Reducing the Dimensionality of Data with Neural Networks</a:t>
            </a:r>
            <a:r>
              <a:rPr lang="en-US" altLang="ja-JP" sz="1600" b="1" dirty="0">
                <a:solidFill>
                  <a:srgbClr val="252525"/>
                </a:solidFill>
                <a:latin typeface="Helvetica" panose="020B0604020202020204" pitchFamily="34" charset="0"/>
              </a:rPr>
              <a:t>” </a:t>
            </a:r>
          </a:p>
          <a:p>
            <a:endParaRPr lang="en-US" altLang="ja-JP" sz="1600" b="1" dirty="0">
              <a:solidFill>
                <a:srgbClr val="252525"/>
              </a:solidFill>
              <a:latin typeface="Helvetica" panose="020B0604020202020204" pitchFamily="34" charset="0"/>
            </a:endParaRPr>
          </a:p>
          <a:p>
            <a:r>
              <a:rPr lang="en-US" altLang="ja-JP" sz="1600" b="1" dirty="0">
                <a:solidFill>
                  <a:srgbClr val="FF0000"/>
                </a:solidFill>
                <a:latin typeface="Helvetica" panose="020B0604020202020204" pitchFamily="34" charset="0"/>
              </a:rPr>
              <a:t>2012</a:t>
            </a:r>
            <a:r>
              <a:rPr lang="ja-JP" altLang="en-US" sz="1600" b="1" dirty="0">
                <a:solidFill>
                  <a:srgbClr val="FF0000"/>
                </a:solidFill>
                <a:latin typeface="Helvetica" panose="020B0604020202020204" pitchFamily="34" charset="0"/>
              </a:rPr>
              <a:t>年</a:t>
            </a:r>
            <a:r>
              <a:rPr lang="ja-JP" altLang="en-US" sz="1600" b="1" dirty="0">
                <a:solidFill>
                  <a:srgbClr val="252525"/>
                </a:solidFill>
                <a:latin typeface="Helvetica" panose="020B0604020202020204" pitchFamily="34" charset="0"/>
              </a:rPr>
              <a:t>　</a:t>
            </a:r>
            <a:r>
              <a:rPr lang="en-US" altLang="ja-JP" sz="1600" b="1" dirty="0">
                <a:solidFill>
                  <a:srgbClr val="252525"/>
                </a:solidFill>
                <a:latin typeface="Helvetica" panose="020B0604020202020204" pitchFamily="34" charset="0"/>
              </a:rPr>
              <a:t> ILSVRC(</a:t>
            </a:r>
            <a:r>
              <a:rPr lang="ja-JP" altLang="en-US" sz="1600" b="1" dirty="0">
                <a:solidFill>
                  <a:srgbClr val="252525"/>
                </a:solidFill>
                <a:latin typeface="Helvetica" panose="020B0604020202020204" pitchFamily="34" charset="0"/>
              </a:rPr>
              <a:t>大規模画像認識の競技会</a:t>
            </a:r>
            <a:r>
              <a:rPr lang="en-US" altLang="ja-JP" sz="1600" b="1" dirty="0">
                <a:solidFill>
                  <a:srgbClr val="252525"/>
                </a:solidFill>
                <a:latin typeface="Helvetica" panose="020B0604020202020204" pitchFamily="34" charset="0"/>
              </a:rPr>
              <a:t>)</a:t>
            </a:r>
            <a:r>
              <a:rPr lang="ja-JP" altLang="en-US" sz="1600" b="1" dirty="0">
                <a:solidFill>
                  <a:srgbClr val="252525"/>
                </a:solidFill>
                <a:latin typeface="Helvetica" panose="020B0604020202020204" pitchFamily="34" charset="0"/>
              </a:rPr>
              <a:t>で圧倒的に勝利 </a:t>
            </a:r>
            <a:r>
              <a:rPr lang="en-US" altLang="ja-JP" sz="1600" b="1" dirty="0">
                <a:solidFill>
                  <a:srgbClr val="252525"/>
                </a:solidFill>
                <a:latin typeface="Helvetica" panose="020B0604020202020204" pitchFamily="34" charset="0"/>
              </a:rPr>
              <a:t>by </a:t>
            </a:r>
            <a:r>
              <a:rPr lang="en-US" altLang="ja-JP" sz="1600" b="1" dirty="0">
                <a:solidFill>
                  <a:srgbClr val="FF0000"/>
                </a:solidFill>
                <a:latin typeface="Helvetica" panose="020B0604020202020204" pitchFamily="34" charset="0"/>
              </a:rPr>
              <a:t>Geoffrey Hinton</a:t>
            </a:r>
            <a:r>
              <a:rPr lang="ja-JP" altLang="en-US" sz="1600" b="1" dirty="0">
                <a:solidFill>
                  <a:srgbClr val="252525"/>
                </a:solidFill>
                <a:latin typeface="Helvetica" panose="020B0604020202020204" pitchFamily="34" charset="0"/>
              </a:rPr>
              <a:t>。誤り率</a:t>
            </a:r>
            <a:r>
              <a:rPr lang="en-US" altLang="ja-JP" sz="1600" b="1" dirty="0">
                <a:solidFill>
                  <a:srgbClr val="252525"/>
                </a:solidFill>
                <a:latin typeface="Helvetica" panose="020B0604020202020204" pitchFamily="34" charset="0"/>
              </a:rPr>
              <a:t>25.7%</a:t>
            </a:r>
            <a:r>
              <a:rPr lang="ja-JP" altLang="en-US" sz="1600" b="1" dirty="0">
                <a:solidFill>
                  <a:srgbClr val="252525"/>
                </a:solidFill>
                <a:latin typeface="Helvetica" panose="020B0604020202020204" pitchFamily="34" charset="0"/>
              </a:rPr>
              <a:t>から</a:t>
            </a:r>
            <a:r>
              <a:rPr lang="en-US" altLang="ja-JP" sz="1600" b="1" dirty="0">
                <a:solidFill>
                  <a:srgbClr val="252525"/>
                </a:solidFill>
                <a:latin typeface="Helvetica" panose="020B0604020202020204" pitchFamily="34" charset="0"/>
              </a:rPr>
              <a:t>16%</a:t>
            </a:r>
            <a:r>
              <a:rPr lang="ja-JP" altLang="en-US" sz="1600" b="1" dirty="0">
                <a:solidFill>
                  <a:srgbClr val="252525"/>
                </a:solidFill>
                <a:latin typeface="Helvetica" panose="020B0604020202020204" pitchFamily="34" charset="0"/>
              </a:rPr>
              <a:t>へ。現在：</a:t>
            </a:r>
            <a:r>
              <a:rPr lang="en-US" altLang="ja-JP" sz="1600" b="1" dirty="0">
                <a:solidFill>
                  <a:srgbClr val="252525"/>
                </a:solidFill>
                <a:latin typeface="Helvetica" panose="020B0604020202020204" pitchFamily="34" charset="0"/>
              </a:rPr>
              <a:t>4.9% </a:t>
            </a:r>
          </a:p>
          <a:p>
            <a:endParaRPr lang="en-US" altLang="ja-JP" sz="1600" b="1" dirty="0">
              <a:solidFill>
                <a:srgbClr val="252525"/>
              </a:solidFill>
              <a:latin typeface="Helvetica" panose="020B0604020202020204" pitchFamily="34" charset="0"/>
            </a:endParaRPr>
          </a:p>
          <a:p>
            <a:r>
              <a:rPr lang="en-US" altLang="ja-JP" sz="1600" b="1" dirty="0">
                <a:solidFill>
                  <a:srgbClr val="252525"/>
                </a:solidFill>
                <a:latin typeface="Helvetica" panose="020B0604020202020204" pitchFamily="34" charset="0"/>
              </a:rPr>
              <a:t>2012</a:t>
            </a:r>
            <a:r>
              <a:rPr lang="ja-JP" altLang="en-US" sz="1600" b="1" dirty="0">
                <a:solidFill>
                  <a:srgbClr val="252525"/>
                </a:solidFill>
                <a:latin typeface="Helvetica" panose="020B0604020202020204" pitchFamily="34" charset="0"/>
              </a:rPr>
              <a:t>年　</a:t>
            </a:r>
            <a:r>
              <a:rPr lang="en-US" altLang="ja-JP" sz="1600" b="1" dirty="0">
                <a:solidFill>
                  <a:srgbClr val="252525"/>
                </a:solidFill>
                <a:latin typeface="Helvetica" panose="020B0604020202020204" pitchFamily="34" charset="0"/>
              </a:rPr>
              <a:t>YouTube</a:t>
            </a:r>
            <a:r>
              <a:rPr lang="ja-JP" altLang="en-US" sz="1600" b="1" dirty="0">
                <a:solidFill>
                  <a:srgbClr val="252525"/>
                </a:solidFill>
                <a:latin typeface="Helvetica" panose="020B0604020202020204" pitchFamily="34" charset="0"/>
              </a:rPr>
              <a:t>の動画を学習し猫認識　</a:t>
            </a:r>
            <a:r>
              <a:rPr lang="en-US" altLang="ja-JP" sz="1600" b="1" dirty="0">
                <a:solidFill>
                  <a:srgbClr val="252525"/>
                </a:solidFill>
                <a:latin typeface="Helvetica" panose="020B0604020202020204" pitchFamily="34" charset="0"/>
              </a:rPr>
              <a:t>by Google</a:t>
            </a:r>
            <a:r>
              <a:rPr lang="ja-JP" altLang="en-US" sz="1600" b="1" dirty="0">
                <a:solidFill>
                  <a:srgbClr val="252525"/>
                </a:solidFill>
                <a:latin typeface="Helvetica" panose="020B0604020202020204" pitchFamily="34" charset="0"/>
              </a:rPr>
              <a:t>（</a:t>
            </a:r>
            <a:r>
              <a:rPr lang="en-US" altLang="ja-JP" sz="1600" b="1" dirty="0">
                <a:solidFill>
                  <a:srgbClr val="252525"/>
                </a:solidFill>
                <a:latin typeface="Helvetica" panose="020B0604020202020204" pitchFamily="34" charset="0"/>
              </a:rPr>
              <a:t>※</a:t>
            </a:r>
            <a:r>
              <a:rPr lang="ja-JP" altLang="en-US" sz="1600" b="1" dirty="0">
                <a:solidFill>
                  <a:srgbClr val="252525"/>
                </a:solidFill>
                <a:latin typeface="Helvetica" panose="020B0604020202020204" pitchFamily="34" charset="0"/>
              </a:rPr>
              <a:t>論文が</a:t>
            </a:r>
            <a:r>
              <a:rPr lang="ja-JP" altLang="en-US" sz="1600" b="1" dirty="0">
                <a:solidFill>
                  <a:srgbClr val="FF0000"/>
                </a:solidFill>
                <a:latin typeface="Helvetica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ここ</a:t>
            </a:r>
            <a:endParaRPr lang="en-US" altLang="ja-JP" sz="1600" b="1" dirty="0">
              <a:solidFill>
                <a:srgbClr val="FF0000"/>
              </a:solidFill>
              <a:latin typeface="Helvetica" panose="020B0604020202020204" pitchFamily="34" charset="0"/>
            </a:endParaRPr>
          </a:p>
          <a:p>
            <a:r>
              <a:rPr lang="ja-JP" altLang="en-US" sz="1600" b="1" dirty="0">
                <a:solidFill>
                  <a:srgbClr val="252525"/>
                </a:solidFill>
                <a:latin typeface="Helvetica" panose="020B0604020202020204" pitchFamily="34" charset="0"/>
              </a:rPr>
              <a:t>　　</a:t>
            </a:r>
            <a:endParaRPr lang="en-US" altLang="ja-JP" sz="1600" b="1" dirty="0">
              <a:solidFill>
                <a:srgbClr val="252525"/>
              </a:solidFill>
              <a:latin typeface="Helvetica" panose="020B0604020202020204" pitchFamily="34" charset="0"/>
            </a:endParaRPr>
          </a:p>
          <a:p>
            <a:r>
              <a:rPr lang="en-US" altLang="ja-JP" sz="1600" b="1" dirty="0">
                <a:solidFill>
                  <a:srgbClr val="252525"/>
                </a:solidFill>
                <a:latin typeface="Helvetica" panose="020B0604020202020204" pitchFamily="34" charset="0"/>
              </a:rPr>
              <a:t>2016</a:t>
            </a:r>
            <a:r>
              <a:rPr lang="ja-JP" altLang="en-US" sz="1600" b="1" dirty="0">
                <a:solidFill>
                  <a:srgbClr val="252525"/>
                </a:solidFill>
                <a:latin typeface="Helvetica" panose="020B0604020202020204" pitchFamily="34" charset="0"/>
              </a:rPr>
              <a:t>年　</a:t>
            </a:r>
            <a:r>
              <a:rPr lang="en-US" altLang="ja-JP" sz="1600" b="1" dirty="0">
                <a:solidFill>
                  <a:srgbClr val="252525"/>
                </a:solidFill>
                <a:latin typeface="Helvetica" panose="020B0604020202020204" pitchFamily="34" charset="0"/>
              </a:rPr>
              <a:t>AlphaGo </a:t>
            </a:r>
            <a:r>
              <a:rPr lang="ja-JP" altLang="en-US" sz="1600" b="1" dirty="0">
                <a:solidFill>
                  <a:srgbClr val="252525"/>
                </a:solidFill>
                <a:latin typeface="Helvetica" panose="020B0604020202020204" pitchFamily="34" charset="0"/>
              </a:rPr>
              <a:t>　（</a:t>
            </a:r>
            <a:r>
              <a:rPr lang="en-US" altLang="ja-JP" sz="1600" b="1" dirty="0">
                <a:solidFill>
                  <a:srgbClr val="252525"/>
                </a:solidFill>
                <a:latin typeface="Helvetica" panose="020B0604020202020204" pitchFamily="34" charset="0"/>
              </a:rPr>
              <a:t>※</a:t>
            </a:r>
            <a:r>
              <a:rPr lang="ja-JP" altLang="en-US" sz="1600" b="1" dirty="0">
                <a:solidFill>
                  <a:srgbClr val="252525"/>
                </a:solidFill>
                <a:latin typeface="Helvetica" panose="020B0604020202020204" pitchFamily="34" charset="0"/>
              </a:rPr>
              <a:t>論文が</a:t>
            </a:r>
            <a:r>
              <a:rPr lang="ja-JP" altLang="en-US" sz="1600" b="1" dirty="0">
                <a:solidFill>
                  <a:srgbClr val="FF0000"/>
                </a:solidFill>
                <a:latin typeface="Helvetica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ここ </a:t>
            </a:r>
            <a:r>
              <a:rPr lang="en-US" altLang="ja-JP" sz="1600" b="1" dirty="0">
                <a:solidFill>
                  <a:srgbClr val="FF0000"/>
                </a:solidFill>
                <a:latin typeface="Helvetica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from Nature</a:t>
            </a:r>
            <a:r>
              <a:rPr lang="ja-JP" altLang="en-US" sz="1600" b="1" dirty="0">
                <a:solidFill>
                  <a:srgbClr val="252525"/>
                </a:solidFill>
                <a:latin typeface="Helvetica" panose="020B0604020202020204" pitchFamily="34" charset="0"/>
              </a:rPr>
              <a:t>　</a:t>
            </a:r>
            <a:endParaRPr lang="en-US" altLang="ja-JP" sz="1600" b="1" dirty="0">
              <a:solidFill>
                <a:srgbClr val="252525"/>
              </a:solidFill>
              <a:latin typeface="Helvetica" panose="020B0604020202020204" pitchFamily="34" charset="0"/>
            </a:endParaRPr>
          </a:p>
        </p:txBody>
      </p:sp>
      <p:pic>
        <p:nvPicPr>
          <p:cNvPr id="20" name="Picture 4" descr="æ·±åº¦å­¦ä¹ é¼»ç¥Geoffrey Hintonå¸®ä½ å¥é¨å¸¦ä½ é£">
            <a:extLst>
              <a:ext uri="{FF2B5EF4-FFF2-40B4-BE49-F238E27FC236}">
                <a16:creationId xmlns:a16="http://schemas.microsoft.com/office/drawing/2014/main" id="{B14FCE3C-248A-4A15-A0E3-01AEBB4EC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4092275"/>
            <a:ext cx="3779594" cy="276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237F08E-DA3E-483C-891E-1960BEC33B6A}"/>
              </a:ext>
            </a:extLst>
          </p:cNvPr>
          <p:cNvSpPr txBox="1"/>
          <p:nvPr/>
        </p:nvSpPr>
        <p:spPr>
          <a:xfrm>
            <a:off x="4250972" y="6301309"/>
            <a:ext cx="39786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1400" b="1" dirty="0"/>
              <a:t>ILSVRC</a:t>
            </a:r>
            <a:r>
              <a:rPr lang="ja-JP" altLang="en-US" sz="1400" b="1" dirty="0"/>
              <a:t>で圧倒的に勝利</a:t>
            </a:r>
            <a:endParaRPr lang="en-US" altLang="ja-JP" b="1" dirty="0"/>
          </a:p>
          <a:p>
            <a:pPr algn="r"/>
            <a:r>
              <a:rPr lang="en-US" altLang="ja-JP" sz="1200" dirty="0">
                <a:hlinkClick r:id="rId7"/>
              </a:rPr>
              <a:t>http://www.image-net.org/challenges/LSVRC/2012/</a:t>
            </a:r>
            <a:endParaRPr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290198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0143A0CE-9884-4F10-9DC3-D6EE19B49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4199" y="893592"/>
            <a:ext cx="9123677" cy="31917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ja-JP" sz="1700" b="1" dirty="0"/>
              <a:t>boom#3</a:t>
            </a:r>
            <a:r>
              <a:rPr lang="ja-JP" altLang="en-US" sz="1700" b="1" dirty="0"/>
              <a:t>：機械学習とディープラーニング（</a:t>
            </a:r>
            <a:r>
              <a:rPr lang="en-US" altLang="ja-JP" sz="1700" b="1" dirty="0"/>
              <a:t>2010</a:t>
            </a:r>
            <a:r>
              <a:rPr lang="ja-JP" altLang="en-US" sz="1700" b="1" dirty="0"/>
              <a:t>年</a:t>
            </a:r>
            <a:r>
              <a:rPr lang="en-US" altLang="ja-JP" sz="1700" b="1" dirty="0"/>
              <a:t>〜</a:t>
            </a:r>
            <a:r>
              <a:rPr lang="ja-JP" altLang="en-US" sz="1700" b="1" dirty="0"/>
              <a:t>現在）</a:t>
            </a:r>
            <a:endParaRPr lang="en-US" altLang="ja-JP" sz="1700" b="1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93F23B6F-F25D-4151-9915-59125A7BA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AI</a:t>
            </a:r>
            <a:r>
              <a:rPr kumimoji="1" lang="ja-JP" altLang="en-US" dirty="0"/>
              <a:t>研究の歴史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DD76BED-45E4-41A2-8596-EFF4C5E10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45" y="858276"/>
            <a:ext cx="2441703" cy="4258091"/>
          </a:xfrm>
          <a:prstGeom prst="rect">
            <a:avLst/>
          </a:prstGeom>
        </p:spPr>
      </p:pic>
      <p:pic>
        <p:nvPicPr>
          <p:cNvPr id="8196" name="Picture 4" descr="https://d2l930y2yx77uc.cloudfront.net/production/uploads/images/7248308/picture_pc_3f284a9c04ce0b752614ec44f8e649b5.jpg">
            <a:extLst>
              <a:ext uri="{FF2B5EF4-FFF2-40B4-BE49-F238E27FC236}">
                <a16:creationId xmlns:a16="http://schemas.microsoft.com/office/drawing/2014/main" id="{B6B62DC3-ECD6-4F02-B122-01D52E79A0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45"/>
          <a:stretch/>
        </p:blipFill>
        <p:spPr bwMode="auto">
          <a:xfrm>
            <a:off x="3246185" y="1486908"/>
            <a:ext cx="8439704" cy="537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456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0143A0CE-9884-4F10-9DC3-D6EE19B49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4199" y="893592"/>
            <a:ext cx="9123677" cy="31917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ja-JP" sz="1700" b="1" dirty="0"/>
              <a:t>boom#3</a:t>
            </a:r>
            <a:r>
              <a:rPr lang="ja-JP" altLang="en-US" sz="1700" b="1" dirty="0"/>
              <a:t>：機械学習とディープラーニング（</a:t>
            </a:r>
            <a:r>
              <a:rPr lang="en-US" altLang="ja-JP" sz="1700" b="1" dirty="0"/>
              <a:t>2010</a:t>
            </a:r>
            <a:r>
              <a:rPr lang="ja-JP" altLang="en-US" sz="1700" b="1" dirty="0"/>
              <a:t>年</a:t>
            </a:r>
            <a:r>
              <a:rPr lang="en-US" altLang="ja-JP" sz="1700" b="1" dirty="0"/>
              <a:t>〜</a:t>
            </a:r>
            <a:r>
              <a:rPr lang="ja-JP" altLang="en-US" sz="1700" b="1" dirty="0"/>
              <a:t>現在）</a:t>
            </a:r>
            <a:endParaRPr lang="en-US" altLang="ja-JP" sz="1700" b="1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93F23B6F-F25D-4151-9915-59125A7BA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AI</a:t>
            </a:r>
            <a:r>
              <a:rPr kumimoji="1" lang="ja-JP" altLang="en-US" dirty="0"/>
              <a:t>研究の歴史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DD76BED-45E4-41A2-8596-EFF4C5E10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45" y="858276"/>
            <a:ext cx="2441703" cy="425809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2B5DCB5-C751-4B5B-989E-01F4AD637D08}"/>
              </a:ext>
            </a:extLst>
          </p:cNvPr>
          <p:cNvSpPr/>
          <p:nvPr/>
        </p:nvSpPr>
        <p:spPr>
          <a:xfrm>
            <a:off x="2904198" y="1212762"/>
            <a:ext cx="86101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rgbClr val="333333"/>
                </a:solidFill>
                <a:latin typeface="-apple-system"/>
              </a:rPr>
              <a:t>2018</a:t>
            </a:r>
            <a:r>
              <a:rPr lang="ja-JP" altLang="en-US" sz="1600" dirty="0">
                <a:solidFill>
                  <a:srgbClr val="333333"/>
                </a:solidFill>
                <a:latin typeface="-apple-system"/>
              </a:rPr>
              <a:t>年のチューリング賞受賞者は、</a:t>
            </a:r>
            <a:r>
              <a:rPr lang="en-US" altLang="ja-JP" sz="1600" b="1" dirty="0" err="1">
                <a:solidFill>
                  <a:srgbClr val="777777"/>
                </a:solidFill>
                <a:latin typeface="-apple-system"/>
                <a:hlinkClick r:id="rId3"/>
              </a:rPr>
              <a:t>Yoshua</a:t>
            </a:r>
            <a:r>
              <a:rPr lang="en-US" altLang="ja-JP" sz="1600" b="1" dirty="0">
                <a:solidFill>
                  <a:srgbClr val="777777"/>
                </a:solidFill>
                <a:latin typeface="-apple-system"/>
                <a:hlinkClick r:id="rId3"/>
              </a:rPr>
              <a:t> </a:t>
            </a:r>
            <a:r>
              <a:rPr lang="en-US" altLang="ja-JP" sz="1600" b="1" dirty="0" err="1">
                <a:solidFill>
                  <a:srgbClr val="777777"/>
                </a:solidFill>
                <a:latin typeface="-apple-system"/>
                <a:hlinkClick r:id="rId3"/>
              </a:rPr>
              <a:t>Bengio</a:t>
            </a:r>
            <a:r>
              <a:rPr lang="ja-JP" altLang="en-US" sz="1600" dirty="0">
                <a:solidFill>
                  <a:srgbClr val="333333"/>
                </a:solidFill>
                <a:latin typeface="-apple-system"/>
              </a:rPr>
              <a:t>氏、</a:t>
            </a:r>
            <a:r>
              <a:rPr lang="en-US" altLang="ja-JP" sz="1600" b="1" dirty="0">
                <a:solidFill>
                  <a:srgbClr val="777777"/>
                </a:solidFill>
                <a:latin typeface="-apple-system"/>
                <a:hlinkClick r:id="rId4"/>
              </a:rPr>
              <a:t>Geoffrey Hinton</a:t>
            </a:r>
            <a:r>
              <a:rPr lang="ja-JP" altLang="en-US" sz="1600" dirty="0">
                <a:solidFill>
                  <a:srgbClr val="333333"/>
                </a:solidFill>
                <a:latin typeface="-apple-system"/>
              </a:rPr>
              <a:t>氏、</a:t>
            </a:r>
            <a:r>
              <a:rPr lang="en-US" altLang="ja-JP" sz="1600" b="1" dirty="0">
                <a:solidFill>
                  <a:srgbClr val="777777"/>
                </a:solidFill>
                <a:latin typeface="-apple-system"/>
                <a:hlinkClick r:id="rId5"/>
              </a:rPr>
              <a:t>Yann </a:t>
            </a:r>
            <a:r>
              <a:rPr lang="en-US" altLang="ja-JP" sz="1600" b="1" dirty="0" err="1">
                <a:solidFill>
                  <a:srgbClr val="777777"/>
                </a:solidFill>
                <a:latin typeface="-apple-system"/>
                <a:hlinkClick r:id="rId5"/>
              </a:rPr>
              <a:t>LeCun</a:t>
            </a:r>
            <a:r>
              <a:rPr lang="ja-JP" altLang="en-US" sz="1600" dirty="0">
                <a:solidFill>
                  <a:srgbClr val="333333"/>
                </a:solidFill>
                <a:latin typeface="-apple-system"/>
              </a:rPr>
              <a:t>氏の</a:t>
            </a:r>
            <a:r>
              <a:rPr lang="en-US" altLang="ja-JP" sz="1600" dirty="0">
                <a:solidFill>
                  <a:srgbClr val="333333"/>
                </a:solidFill>
                <a:latin typeface="-apple-system"/>
              </a:rPr>
              <a:t>3</a:t>
            </a:r>
            <a:r>
              <a:rPr lang="ja-JP" altLang="en-US" sz="1600" dirty="0">
                <a:solidFill>
                  <a:srgbClr val="333333"/>
                </a:solidFill>
                <a:latin typeface="-apple-system"/>
              </a:rPr>
              <a:t>人</a:t>
            </a:r>
            <a:endParaRPr lang="ja-JP" altLang="en-US" sz="16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C717E7C-E1BA-4A17-87CF-2EF62A1FB5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4872" y="1751120"/>
            <a:ext cx="2839380" cy="1405054"/>
          </a:xfrm>
          <a:prstGeom prst="rect">
            <a:avLst/>
          </a:prstGeom>
        </p:spPr>
      </p:pic>
      <p:pic>
        <p:nvPicPr>
          <p:cNvPr id="9222" name="Picture 6" descr="ãYann LeCunãã®ç»åæ¤ç´¢çµæ">
            <a:extLst>
              <a:ext uri="{FF2B5EF4-FFF2-40B4-BE49-F238E27FC236}">
                <a16:creationId xmlns:a16="http://schemas.microsoft.com/office/drawing/2014/main" id="{53B01039-174B-43C9-B2D9-6C9757F8A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630" y="4085520"/>
            <a:ext cx="2839380" cy="136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ãYoshua Bengioãã®ç»åæ¤ç´¢çµæ">
            <a:extLst>
              <a:ext uri="{FF2B5EF4-FFF2-40B4-BE49-F238E27FC236}">
                <a16:creationId xmlns:a16="http://schemas.microsoft.com/office/drawing/2014/main" id="{3F876995-FF33-4CFD-B05A-DD8A69C9A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181" y="4081116"/>
            <a:ext cx="2674950" cy="133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D1DDFB40-92C3-4F5C-A9AD-F32BD71FBAA4}"/>
              </a:ext>
            </a:extLst>
          </p:cNvPr>
          <p:cNvCxnSpPr>
            <a:stCxn id="9222" idx="0"/>
            <a:endCxn id="6" idx="2"/>
          </p:cNvCxnSpPr>
          <p:nvPr/>
        </p:nvCxnSpPr>
        <p:spPr>
          <a:xfrm flipV="1">
            <a:off x="4739320" y="3156174"/>
            <a:ext cx="5242" cy="929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AAF1BA3-6AA1-4B8F-AD9D-5094A575D09D}"/>
              </a:ext>
            </a:extLst>
          </p:cNvPr>
          <p:cNvSpPr txBox="1"/>
          <p:nvPr/>
        </p:nvSpPr>
        <p:spPr>
          <a:xfrm>
            <a:off x="4096195" y="3517161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PhD</a:t>
            </a:r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6406271-8D01-4EE5-B860-9BF8AC8B0EEF}"/>
              </a:ext>
            </a:extLst>
          </p:cNvPr>
          <p:cNvSpPr txBox="1"/>
          <p:nvPr/>
        </p:nvSpPr>
        <p:spPr>
          <a:xfrm>
            <a:off x="8301178" y="3517161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PhD</a:t>
            </a:r>
            <a:endParaRPr kumimoji="1" lang="ja-JP" altLang="en-US" dirty="0"/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66ADE77B-C89D-4F5F-B32F-79E0F9F9EEC7}"/>
              </a:ext>
            </a:extLst>
          </p:cNvPr>
          <p:cNvCxnSpPr>
            <a:cxnSpLocks/>
            <a:stCxn id="9226" idx="0"/>
            <a:endCxn id="29" idx="2"/>
          </p:cNvCxnSpPr>
          <p:nvPr/>
        </p:nvCxnSpPr>
        <p:spPr>
          <a:xfrm flipH="1" flipV="1">
            <a:off x="8941950" y="3150585"/>
            <a:ext cx="4706" cy="930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92760522-B965-485F-BB6A-638491147735}"/>
              </a:ext>
            </a:extLst>
          </p:cNvPr>
          <p:cNvCxnSpPr>
            <a:stCxn id="9222" idx="3"/>
            <a:endCxn id="9226" idx="1"/>
          </p:cNvCxnSpPr>
          <p:nvPr/>
        </p:nvCxnSpPr>
        <p:spPr>
          <a:xfrm flipV="1">
            <a:off x="6159010" y="4749854"/>
            <a:ext cx="1450171" cy="192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9EB7680-28EB-4E85-8D4A-E92F5DD412B9}"/>
              </a:ext>
            </a:extLst>
          </p:cNvPr>
          <p:cNvSpPr txBox="1"/>
          <p:nvPr/>
        </p:nvSpPr>
        <p:spPr>
          <a:xfrm>
            <a:off x="6134001" y="4424152"/>
            <a:ext cx="1542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dirty="0"/>
              <a:t>AT&amp;T Bell Labs</a:t>
            </a:r>
            <a:endParaRPr kumimoji="1" lang="ja-JP" altLang="en-US" sz="1400" b="1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53CCFB9-E443-483E-9966-927DF4D1EC7C}"/>
              </a:ext>
            </a:extLst>
          </p:cNvPr>
          <p:cNvSpPr txBox="1"/>
          <p:nvPr/>
        </p:nvSpPr>
        <p:spPr>
          <a:xfrm>
            <a:off x="3242842" y="2864183"/>
            <a:ext cx="1475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Google Brain</a:t>
            </a:r>
            <a:endParaRPr kumimoji="1" lang="ja-JP" altLang="en-US" sz="1600" b="1" dirty="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95D44FC-BC3B-48FC-8CDF-2B1D3A5FABC7}"/>
              </a:ext>
            </a:extLst>
          </p:cNvPr>
          <p:cNvSpPr/>
          <p:nvPr/>
        </p:nvSpPr>
        <p:spPr>
          <a:xfrm>
            <a:off x="4901143" y="3066849"/>
            <a:ext cx="1850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rgbClr val="2F2F2F"/>
                </a:solidFill>
                <a:latin typeface="-apple-system"/>
              </a:rPr>
              <a:t>Back Propagation</a:t>
            </a:r>
            <a:endParaRPr lang="ja-JP" altLang="en-US" dirty="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E0919EC6-8983-4AF7-AFF4-503FB41A9CA5}"/>
              </a:ext>
            </a:extLst>
          </p:cNvPr>
          <p:cNvSpPr/>
          <p:nvPr/>
        </p:nvSpPr>
        <p:spPr>
          <a:xfrm>
            <a:off x="4901143" y="5418592"/>
            <a:ext cx="1765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rgbClr val="2F2F2F"/>
                </a:solidFill>
                <a:latin typeface="-apple-system"/>
              </a:rPr>
              <a:t>CNN</a:t>
            </a:r>
            <a:r>
              <a:rPr lang="ja-JP" altLang="en-US" b="1" dirty="0">
                <a:solidFill>
                  <a:srgbClr val="2F2F2F"/>
                </a:solidFill>
                <a:latin typeface="-apple-system"/>
              </a:rPr>
              <a:t>、画像認識</a:t>
            </a:r>
            <a:endParaRPr lang="ja-JP" altLang="en-US" b="1" dirty="0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5A7FA837-70D1-4D96-87C5-5A1A7BA667AD}"/>
              </a:ext>
            </a:extLst>
          </p:cNvPr>
          <p:cNvSpPr/>
          <p:nvPr/>
        </p:nvSpPr>
        <p:spPr>
          <a:xfrm>
            <a:off x="9695598" y="1791780"/>
            <a:ext cx="22062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2F2F2F"/>
                </a:solidFill>
                <a:latin typeface="-apple-system"/>
              </a:rPr>
              <a:t>The Michael Jordan of Machine Learning</a:t>
            </a:r>
            <a:endParaRPr lang="ja-JP" altLang="en-US" dirty="0"/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4845FBE3-10D3-4CFE-B8A3-DE89FFA554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2748" y="1742833"/>
            <a:ext cx="1398404" cy="1407752"/>
          </a:xfrm>
          <a:prstGeom prst="rect">
            <a:avLst/>
          </a:prstGeom>
        </p:spPr>
      </p:pic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87F8B746-B6F9-488F-91A2-8BD278E76A9C}"/>
              </a:ext>
            </a:extLst>
          </p:cNvPr>
          <p:cNvSpPr/>
          <p:nvPr/>
        </p:nvSpPr>
        <p:spPr>
          <a:xfrm>
            <a:off x="9193813" y="5418591"/>
            <a:ext cx="1226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rgbClr val="2F2F2F"/>
                </a:solidFill>
                <a:latin typeface="-apple-system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Element AI</a:t>
            </a:r>
            <a:endParaRPr lang="ja-JP" altLang="en-US" b="1" dirty="0">
              <a:solidFill>
                <a:srgbClr val="2F2F2F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510433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A64851-D0B0-4C92-80FA-E8A2F6FF67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ja-JP" altLang="en-US" sz="5400" dirty="0"/>
              <a:t>機械学習（</a:t>
            </a:r>
            <a:r>
              <a:rPr lang="en-US" altLang="ja-JP" sz="5400" dirty="0"/>
              <a:t>machine learning</a:t>
            </a:r>
            <a:r>
              <a:rPr lang="ja-JP" altLang="en-US" sz="5400" dirty="0"/>
              <a:t>）</a:t>
            </a:r>
            <a:endParaRPr kumimoji="1" lang="ja-JP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793905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1D7FCDED-5635-463C-9B9D-E14B2B766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b="1" dirty="0"/>
              <a:t>定義：</a:t>
            </a:r>
            <a:endParaRPr lang="en-US" altLang="ja-JP" sz="1800" b="1" dirty="0"/>
          </a:p>
          <a:p>
            <a:pPr marL="0" indent="0">
              <a:buNone/>
            </a:pPr>
            <a:r>
              <a:rPr lang="ja-JP" altLang="en-US" sz="1800" dirty="0"/>
              <a:t>明示的にプログラムしなくても</a:t>
            </a:r>
            <a:r>
              <a:rPr lang="ja-JP" altLang="en-US" sz="2000" b="1" dirty="0"/>
              <a:t>学習する能力をコンピュータに与える</a:t>
            </a:r>
            <a:r>
              <a:rPr lang="ja-JP" altLang="en-US" sz="1800" dirty="0"/>
              <a:t>研究分野 </a:t>
            </a:r>
            <a:r>
              <a:rPr lang="en-US" altLang="ja-JP" sz="1800" dirty="0"/>
              <a:t>(</a:t>
            </a:r>
            <a:r>
              <a:rPr lang="en-US" altLang="ja-JP" sz="1600" dirty="0"/>
              <a:t>1959</a:t>
            </a:r>
            <a:r>
              <a:rPr lang="ja-JP" altLang="en-US" sz="1600" dirty="0"/>
              <a:t>年 </a:t>
            </a:r>
            <a:r>
              <a:rPr lang="en-US" altLang="ja-JP" sz="1600" dirty="0"/>
              <a:t>by </a:t>
            </a:r>
            <a:r>
              <a:rPr lang="en-US" altLang="ja-JP" sz="1800" b="1" dirty="0"/>
              <a:t>Arthur Samuel</a:t>
            </a:r>
          </a:p>
          <a:p>
            <a:pPr marL="0" indent="0">
              <a:buNone/>
            </a:pPr>
            <a:endParaRPr lang="en-US" altLang="ja-JP" sz="1800" dirty="0"/>
          </a:p>
          <a:p>
            <a:pPr marL="0" indent="0">
              <a:buNone/>
            </a:pPr>
            <a:r>
              <a:rPr lang="ja-JP" altLang="en-US" sz="1800" dirty="0"/>
              <a:t>あるデータから法則性を見つけてルールを作る</a:t>
            </a:r>
            <a:r>
              <a:rPr lang="ja-JP" altLang="en-US" sz="2000" b="1" dirty="0"/>
              <a:t>学習のフェーズ</a:t>
            </a:r>
            <a:r>
              <a:rPr lang="ja-JP" altLang="en-US" sz="1800" dirty="0"/>
              <a:t>と、そこで作ったルールに従って、入力データに対し、予測や提案、判断をする</a:t>
            </a:r>
            <a:r>
              <a:rPr lang="ja-JP" altLang="en-US" sz="2000" b="1" dirty="0"/>
              <a:t>推論のフェーズ</a:t>
            </a:r>
            <a:r>
              <a:rPr lang="ja-JP" altLang="en-US" sz="1800" dirty="0"/>
              <a:t>に分かれる</a:t>
            </a:r>
            <a:endParaRPr lang="en-US" altLang="ja-JP" sz="1800" dirty="0"/>
          </a:p>
          <a:p>
            <a:pPr marL="0" indent="0">
              <a:buNone/>
            </a:pPr>
            <a:endParaRPr lang="en-US" altLang="ja-JP" sz="1800" dirty="0"/>
          </a:p>
          <a:p>
            <a:pPr marL="0" indent="0">
              <a:buNone/>
            </a:pPr>
            <a:endParaRPr lang="en-US" altLang="ja-JP" sz="2000" b="1" dirty="0"/>
          </a:p>
          <a:p>
            <a:pPr marL="0" indent="0">
              <a:buNone/>
            </a:pPr>
            <a:endParaRPr lang="en-US" altLang="ja-JP" sz="2000" b="1" dirty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lnSpc>
                <a:spcPct val="110000"/>
              </a:lnSpc>
              <a:buNone/>
            </a:pPr>
            <a:endParaRPr lang="en-US" altLang="ja-JP" sz="2000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7E3F7DAB-B602-42F8-A10C-783683A4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機械学習とは</a:t>
            </a:r>
            <a:endParaRPr kumimoji="1" lang="ja-JP" altLang="en-US" dirty="0"/>
          </a:p>
        </p:txBody>
      </p:sp>
      <p:pic>
        <p:nvPicPr>
          <p:cNvPr id="11266" name="Picture 2" descr="https://d2l930y2yx77uc.cloudfront.net/production/uploads/images/7195575/picture_pc_6f765b8ec2c9634526160e6d2e1f4249.jpg">
            <a:extLst>
              <a:ext uri="{FF2B5EF4-FFF2-40B4-BE49-F238E27FC236}">
                <a16:creationId xmlns:a16="http://schemas.microsoft.com/office/drawing/2014/main" id="{AB6E09AF-1B05-4829-9B62-1FE45BC81C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42"/>
          <a:stretch/>
        </p:blipFill>
        <p:spPr bwMode="auto">
          <a:xfrm>
            <a:off x="2129381" y="3429000"/>
            <a:ext cx="7933238" cy="332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671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7300091-C2E7-43B9-894D-6FFD3442A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145" y="870438"/>
            <a:ext cx="11737731" cy="1029383"/>
          </a:xfrm>
        </p:spPr>
        <p:txBody>
          <a:bodyPr>
            <a:normAutofit lnSpcReduction="10000"/>
          </a:bodyPr>
          <a:lstStyle/>
          <a:p>
            <a:r>
              <a:rPr lang="en-US" altLang="ja-JP" b="1" dirty="0"/>
              <a:t>Supervised learning</a:t>
            </a:r>
            <a:r>
              <a:rPr lang="ja-JP" altLang="en-US" b="1" dirty="0"/>
              <a:t>　教師あり学習</a:t>
            </a:r>
            <a:endParaRPr lang="en-US" altLang="ja-JP" b="1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ja-JP" altLang="en-US" dirty="0"/>
              <a:t>あるデータにおいてインプットとアウトプットの関係が明らかな場合。</a:t>
            </a:r>
            <a:r>
              <a:rPr lang="en-US" altLang="ja-JP" dirty="0"/>
              <a:t>(</a:t>
            </a:r>
            <a:r>
              <a:rPr lang="ja-JP" altLang="en-US" dirty="0"/>
              <a:t>「正しい答え」が与えられる場合</a:t>
            </a:r>
            <a:r>
              <a:rPr lang="en-US" altLang="ja-JP" dirty="0"/>
              <a:t>)</a:t>
            </a:r>
          </a:p>
          <a:p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2E360FA-A760-4463-877F-E784FCA68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代表的な手法</a:t>
            </a:r>
            <a:endParaRPr kumimoji="1" lang="ja-JP" altLang="en-US" dirty="0"/>
          </a:p>
        </p:txBody>
      </p:sp>
      <p:pic>
        <p:nvPicPr>
          <p:cNvPr id="1026" name="Picture 2" descr="https://cdn-ssl-devio-img.classmethod.jp/wp-content/uploads/2019/01/dl.002.png">
            <a:extLst>
              <a:ext uri="{FF2B5EF4-FFF2-40B4-BE49-F238E27FC236}">
                <a16:creationId xmlns:a16="http://schemas.microsoft.com/office/drawing/2014/main" id="{1F48D6D8-31AF-4F70-B62D-357EFD040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278" y="2005327"/>
            <a:ext cx="6457025" cy="484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182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7300091-C2E7-43B9-894D-6FFD3442A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145" y="870438"/>
            <a:ext cx="11737731" cy="1127038"/>
          </a:xfrm>
        </p:spPr>
        <p:txBody>
          <a:bodyPr>
            <a:normAutofit/>
          </a:bodyPr>
          <a:lstStyle/>
          <a:p>
            <a:r>
              <a:rPr lang="en-US" altLang="ja-JP" b="1" dirty="0"/>
              <a:t>Unsupervised learning</a:t>
            </a:r>
            <a:r>
              <a:rPr lang="ja-JP" altLang="en-US" b="1" dirty="0"/>
              <a:t>　教師なし学習</a:t>
            </a:r>
            <a:endParaRPr lang="en-US" altLang="ja-JP" b="1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ja-JP" altLang="en-US" dirty="0"/>
              <a:t>教師なし学習ではデータセットとして「正しい答え」は与えられず、データセットが与えられるのみで、与えられたデータセットから、規則性を発見する。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2E360FA-A760-4463-877F-E784FCA68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代表的な手法</a:t>
            </a:r>
            <a:endParaRPr kumimoji="1" lang="ja-JP" altLang="en-US" dirty="0"/>
          </a:p>
        </p:txBody>
      </p:sp>
      <p:pic>
        <p:nvPicPr>
          <p:cNvPr id="2050" name="Picture 2" descr="https://cdn-ssl-devio-img.classmethod.jp/wp-content/uploads/2019/01/dl.003.png">
            <a:extLst>
              <a:ext uri="{FF2B5EF4-FFF2-40B4-BE49-F238E27FC236}">
                <a16:creationId xmlns:a16="http://schemas.microsoft.com/office/drawing/2014/main" id="{AEC081C0-7903-4A5F-9A0F-67CD2C588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318" y="1997476"/>
            <a:ext cx="6048653" cy="453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915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7300091-C2E7-43B9-894D-6FFD3442A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145" y="870438"/>
            <a:ext cx="11737731" cy="1544288"/>
          </a:xfrm>
        </p:spPr>
        <p:txBody>
          <a:bodyPr>
            <a:normAutofit/>
          </a:bodyPr>
          <a:lstStyle/>
          <a:p>
            <a:r>
              <a:rPr lang="en-US" altLang="ja-JP" b="1" dirty="0"/>
              <a:t>Reinforcement Learning</a:t>
            </a:r>
            <a:r>
              <a:rPr lang="ja-JP" altLang="en-US" b="1" dirty="0"/>
              <a:t>　強化学習</a:t>
            </a:r>
            <a:endParaRPr lang="en-US" altLang="ja-JP" b="1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ja-JP" altLang="en-US" dirty="0"/>
              <a:t>教師なし学習と同じく明確な答えは与えず、そのかわり、「行動」と「報酬」を与える。試行錯誤を繰り返しながら、</a:t>
            </a:r>
            <a:r>
              <a:rPr lang="ja-JP" altLang="en-US" b="1" dirty="0"/>
              <a:t>価値を最大化するよう行動する</a:t>
            </a:r>
            <a:r>
              <a:rPr lang="ja-JP" altLang="en-US" dirty="0"/>
              <a:t>のが強化学習。</a:t>
            </a:r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D2E360FA-A760-4463-877F-E784FCA68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代表的な手法</a:t>
            </a:r>
            <a:endParaRPr kumimoji="1" lang="ja-JP" altLang="en-US" dirty="0"/>
          </a:p>
        </p:txBody>
      </p:sp>
      <p:pic>
        <p:nvPicPr>
          <p:cNvPr id="3074" name="Picture 2" descr="https://cdn-ssl-devio-img.classmethod.jp/wp-content/uploads/2019/01/dl.004.png">
            <a:extLst>
              <a:ext uri="{FF2B5EF4-FFF2-40B4-BE49-F238E27FC236}">
                <a16:creationId xmlns:a16="http://schemas.microsoft.com/office/drawing/2014/main" id="{BA5DAAAC-BA99-48DA-920B-41DB7ECFD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911" y="2239392"/>
            <a:ext cx="6137429" cy="460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5000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2E360FA-A760-4463-877F-E784FCA68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機械学習の用途</a:t>
            </a:r>
            <a:endParaRPr kumimoji="1" lang="ja-JP" altLang="en-US" dirty="0"/>
          </a:p>
        </p:txBody>
      </p:sp>
      <p:pic>
        <p:nvPicPr>
          <p:cNvPr id="12294" name="Picture 6" descr="https://trend.nikkeibp.co.jp/atcl/contents/18/00076/00002/01_m.jpg">
            <a:extLst>
              <a:ext uri="{FF2B5EF4-FFF2-40B4-BE49-F238E27FC236}">
                <a16:creationId xmlns:a16="http://schemas.microsoft.com/office/drawing/2014/main" id="{4178E113-6887-44D1-A5DA-1EDC365AF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55" y="845598"/>
            <a:ext cx="10688715" cy="601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C35E0B6-7791-49FE-BCC9-1873DB5244E7}"/>
              </a:ext>
            </a:extLst>
          </p:cNvPr>
          <p:cNvSpPr txBox="1"/>
          <p:nvPr/>
        </p:nvSpPr>
        <p:spPr>
          <a:xfrm>
            <a:off x="6844105" y="861900"/>
            <a:ext cx="5466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b="1" dirty="0">
                <a:hlinkClick r:id="rId3"/>
              </a:rPr>
              <a:t>https://trend.nikkeibp.co.jp/atcl/contents/18/00076/00002/</a:t>
            </a:r>
            <a:endParaRPr kumimoji="1"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461143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FE34BB64-DB6D-4694-9EF0-219F51D5A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/>
              <a:t>前提：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sz="2000" dirty="0"/>
              <a:t>・</a:t>
            </a:r>
            <a:r>
              <a:rPr lang="ja-JP" altLang="en-US" sz="1800" dirty="0"/>
              <a:t>アルゴリズムの理解に誤り可能性がある</a:t>
            </a:r>
            <a:endParaRPr lang="en-US" altLang="ja-JP" sz="1800" dirty="0"/>
          </a:p>
          <a:p>
            <a:pPr marL="0" indent="0">
              <a:buNone/>
            </a:pPr>
            <a:r>
              <a:rPr lang="ja-JP" altLang="en-US" sz="1800" dirty="0"/>
              <a:t>・実践経験がない</a:t>
            </a:r>
            <a:endParaRPr lang="en-US" altLang="ja-JP" sz="1800" dirty="0"/>
          </a:p>
          <a:p>
            <a:pPr marL="0" indent="0">
              <a:buNone/>
            </a:pPr>
            <a:r>
              <a:rPr lang="ja-JP" altLang="en-US" sz="1800" dirty="0"/>
              <a:t>　　⇒実プロジェクトのアーキテクチャー設計が模索要</a:t>
            </a:r>
            <a:endParaRPr lang="en-US" altLang="ja-JP" sz="2000" dirty="0"/>
          </a:p>
          <a:p>
            <a:pPr marL="0" indent="0">
              <a:buNone/>
            </a:pP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/>
              <a:t>全部</a:t>
            </a:r>
            <a:r>
              <a:rPr lang="en-US" altLang="ja-JP" sz="2000" dirty="0"/>
              <a:t>2 or </a:t>
            </a:r>
            <a:r>
              <a:rPr lang="ja-JP" altLang="en-US" sz="2000" dirty="0"/>
              <a:t>３回目</a:t>
            </a:r>
            <a:r>
              <a:rPr lang="en-US" altLang="ja-JP" sz="2000" dirty="0"/>
              <a:t>: </a:t>
            </a:r>
          </a:p>
          <a:p>
            <a:r>
              <a:rPr kumimoji="1" lang="ja-JP" altLang="en-US" sz="1800" dirty="0"/>
              <a:t>１回目：入門編：</a:t>
            </a:r>
            <a:r>
              <a:rPr kumimoji="1" lang="en-US" altLang="ja-JP" sz="1800" dirty="0"/>
              <a:t>AI</a:t>
            </a:r>
            <a:r>
              <a:rPr kumimoji="1" lang="ja-JP" altLang="en-US" sz="1800" dirty="0"/>
              <a:t>と</a:t>
            </a:r>
            <a:r>
              <a:rPr kumimoji="1" lang="en-US" altLang="ja-JP" sz="1800" dirty="0"/>
              <a:t>ML</a:t>
            </a:r>
            <a:r>
              <a:rPr kumimoji="1" lang="ja-JP" altLang="en-US" sz="1800" dirty="0"/>
              <a:t>の理解</a:t>
            </a:r>
            <a:endParaRPr kumimoji="1" lang="en-US" altLang="ja-JP" sz="1800" dirty="0"/>
          </a:p>
          <a:p>
            <a:r>
              <a:rPr lang="ja-JP" altLang="en-US" sz="1800" dirty="0"/>
              <a:t>２回目：入門編＃続き：</a:t>
            </a:r>
            <a:r>
              <a:rPr lang="en-US" altLang="ja-JP" sz="1800" dirty="0"/>
              <a:t>DL</a:t>
            </a:r>
            <a:r>
              <a:rPr lang="ja-JP" altLang="en-US" sz="1800" dirty="0"/>
              <a:t>の理解</a:t>
            </a:r>
            <a:endParaRPr lang="en-US" altLang="ja-JP" sz="1800" dirty="0"/>
          </a:p>
          <a:p>
            <a:r>
              <a:rPr lang="ja-JP" altLang="en-US" sz="1800" dirty="0"/>
              <a:t>３回目：</a:t>
            </a:r>
            <a:r>
              <a:rPr lang="en-US" altLang="ja-JP" sz="1800" dirty="0"/>
              <a:t>(</a:t>
            </a:r>
            <a:r>
              <a:rPr lang="ja-JP" altLang="en-US" sz="1800" dirty="0"/>
              <a:t>事例</a:t>
            </a:r>
            <a:r>
              <a:rPr lang="en-US" altLang="ja-JP" sz="1800" dirty="0"/>
              <a:t>)CTR</a:t>
            </a:r>
            <a:r>
              <a:rPr lang="ja-JP" altLang="en-US" sz="1800" dirty="0"/>
              <a:t>予測（</a:t>
            </a:r>
            <a:r>
              <a:rPr lang="en-US" altLang="ja-JP" sz="1800" dirty="0"/>
              <a:t>Kaggle</a:t>
            </a:r>
            <a:r>
              <a:rPr lang="ja-JP" altLang="en-US" sz="1800" dirty="0"/>
              <a:t>）？？</a:t>
            </a:r>
            <a:r>
              <a:rPr lang="en-US" altLang="ja-JP" sz="1800" dirty="0"/>
              <a:t>or else</a:t>
            </a:r>
          </a:p>
          <a:p>
            <a:pPr marL="0" indent="0">
              <a:buNone/>
            </a:pPr>
            <a:r>
              <a:rPr lang="ja-JP" altLang="en-US" sz="1800" dirty="0"/>
              <a:t>　　　　　</a:t>
            </a:r>
            <a:r>
              <a:rPr lang="en-US" altLang="ja-JP" sz="1400" dirty="0">
                <a:hlinkClick r:id="rId2"/>
              </a:rPr>
              <a:t>https://www.kaggle.com/c/avazu-ctr-prediction/submissions</a:t>
            </a:r>
            <a:endParaRPr lang="en-US" altLang="ja-JP" sz="1800" dirty="0"/>
          </a:p>
          <a:p>
            <a:pPr marL="0" indent="0">
              <a:buNone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890244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A64851-D0B0-4C92-80FA-E8A2F6FF67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090029"/>
            <a:ext cx="10653346" cy="2387600"/>
          </a:xfrm>
        </p:spPr>
        <p:txBody>
          <a:bodyPr>
            <a:normAutofit/>
          </a:bodyPr>
          <a:lstStyle/>
          <a:p>
            <a:r>
              <a:rPr lang="en-US" altLang="ja-JP" sz="5400" b="1" dirty="0"/>
              <a:t>Supervised learning</a:t>
            </a:r>
            <a:br>
              <a:rPr lang="en-US" altLang="ja-JP" sz="5400" b="1" dirty="0"/>
            </a:br>
            <a:r>
              <a:rPr lang="en-US" altLang="ja-JP" sz="4400" b="1" dirty="0"/>
              <a:t># Linear Regression </a:t>
            </a:r>
            <a:endParaRPr lang="ja-JP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155001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3A670DA6-BE63-4FBD-8ABF-9F61026A7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教師あり学習の理解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6DA60F54-C7FF-42B1-A71F-E9E3410777A6}"/>
                  </a:ext>
                </a:extLst>
              </p:cNvPr>
              <p:cNvSpPr txBox="1"/>
              <p:nvPr/>
            </p:nvSpPr>
            <p:spPr>
              <a:xfrm>
                <a:off x="161944" y="903660"/>
                <a:ext cx="53371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b="1" dirty="0"/>
                  <a:t>Input</a:t>
                </a:r>
                <a:r>
                  <a:rPr kumimoji="1" lang="en-US" altLang="ja-JP" dirty="0"/>
                  <a:t> &amp;</a:t>
                </a:r>
                <a:r>
                  <a:rPr lang="en-US" altLang="ja-JP" b="1" dirty="0"/>
                  <a:t>Output</a:t>
                </a:r>
                <a:r>
                  <a:rPr lang="en-US" altLang="ja-JP" dirty="0"/>
                  <a:t> :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6DA60F54-C7FF-42B1-A71F-E9E341077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44" y="903660"/>
                <a:ext cx="5337180" cy="369332"/>
              </a:xfrm>
              <a:prstGeom prst="rect">
                <a:avLst/>
              </a:prstGeom>
              <a:blipFill>
                <a:blip r:embed="rId4"/>
                <a:stretch>
                  <a:fillRect l="-1029" t="-8197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35">
            <a:extLst>
              <a:ext uri="{FF2B5EF4-FFF2-40B4-BE49-F238E27FC236}">
                <a16:creationId xmlns:a16="http://schemas.microsoft.com/office/drawing/2014/main" id="{23E80517-6A2A-40B4-AD71-DED4C2445F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438610"/>
              </p:ext>
            </p:extLst>
          </p:nvPr>
        </p:nvGraphicFramePr>
        <p:xfrm>
          <a:off x="5956520" y="874631"/>
          <a:ext cx="1883645" cy="138327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07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3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650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1100" b="1" u="none" strike="noStrike" baseline="0" dirty="0">
                          <a:effectLst/>
                          <a:latin typeface="+mj-lt"/>
                        </a:rPr>
                        <a:t> (</a:t>
                      </a:r>
                      <a:r>
                        <a:rPr lang="en-US" sz="1100" b="1" u="none" strike="noStrike" dirty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1100" b="1" u="none" strike="noStrike" baseline="30000" dirty="0">
                          <a:effectLst/>
                          <a:latin typeface="+mj-lt"/>
                        </a:rPr>
                        <a:t>2</a:t>
                      </a:r>
                      <a:r>
                        <a:rPr lang="en-US" sz="1100" b="1" u="none" strike="noStrike" baseline="0" dirty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1100" b="1" u="none" strike="noStrike" baseline="0" dirty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382" marR="5382" marT="538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382" marR="5382" marT="538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  <a:latin typeface="+mj-lt"/>
                        </a:rPr>
                        <a:t>2104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382" marR="5382" marT="538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</a:p>
                  </a:txBody>
                  <a:tcPr marL="5382" marR="5382" marT="538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  <a:latin typeface="+mj-lt"/>
                        </a:rPr>
                        <a:t>1416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382" marR="5382" marT="538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</a:p>
                  </a:txBody>
                  <a:tcPr marL="5382" marR="5382" marT="538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</a:p>
                  </a:txBody>
                  <a:tcPr marL="5382" marR="5382" marT="538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</a:p>
                  </a:txBody>
                  <a:tcPr marL="5382" marR="5382" marT="538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4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</a:p>
                  </a:txBody>
                  <a:tcPr marL="5382" marR="5382" marT="5382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</a:p>
                  </a:txBody>
                  <a:tcPr marL="5382" marR="5382" marT="538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Picture 5">
            <a:extLst>
              <a:ext uri="{FF2B5EF4-FFF2-40B4-BE49-F238E27FC236}">
                <a16:creationId xmlns:a16="http://schemas.microsoft.com/office/drawing/2014/main" id="{792192B2-D6A5-4FBA-B4A6-B4DA2560DA4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230" y="1194443"/>
            <a:ext cx="222885" cy="150495"/>
          </a:xfrm>
          <a:prstGeom prst="rect">
            <a:avLst/>
          </a:prstGeom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DBE87A45-E496-4589-A3E4-1BE980BF055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186" y="1187775"/>
            <a:ext cx="120015" cy="16383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763A12F-B72F-4F49-B930-20F989637470}"/>
              </a:ext>
            </a:extLst>
          </p:cNvPr>
          <p:cNvSpPr txBox="1"/>
          <p:nvPr/>
        </p:nvSpPr>
        <p:spPr>
          <a:xfrm>
            <a:off x="5296594" y="82893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例：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D7480C3D-6C2C-48A6-9DD2-6510997220BB}"/>
                  </a:ext>
                </a:extLst>
              </p:cNvPr>
              <p:cNvSpPr txBox="1"/>
              <p:nvPr/>
            </p:nvSpPr>
            <p:spPr>
              <a:xfrm>
                <a:off x="7315201" y="3460221"/>
                <a:ext cx="4621426" cy="10091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ja-JP" altLang="en-US" sz="1400" b="0" i="1" smtClean="0">
                              <a:latin typeface="Cambria Math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ja-JP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14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l-GR" altLang="ja-JP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l-GR" altLang="ja-JP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ja-JP" sz="1400" b="0" i="1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1400" b="0" i="1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1400" b="0" i="1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1400" b="0" i="1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ja-JP" sz="1400" b="0" i="1" smtClean="0">
                          <a:latin typeface="Cambria Math"/>
                        </a:rPr>
                        <m:t>,  </m:t>
                      </m:r>
                      <m:sSub>
                        <m:sSubPr>
                          <m:ctrlPr>
                            <a:rPr lang="en-US" altLang="ja-JP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400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altLang="ja-JP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ja-JP" alt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altLang="ja-JP" sz="14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ja-JP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ja-JP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altLang="ja-JP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  <m:nary>
                            <m:naryPr>
                              <m:chr m:val="∑"/>
                              <m:ctrlPr>
                                <a:rPr lang="en-US" altLang="ja-JP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ja-JP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ja-JP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ja-JP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ja-JP" altLang="en-US" sz="1400" i="1" smtClean="0">
                                          <a:latin typeface="Cambria Math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ja-JP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ja-JP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nary>
                        </m:e>
                        <m:sub/>
                      </m:sSub>
                      <m:r>
                        <a:rPr lang="en-US" altLang="ja-JP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ja-JP" sz="1400" dirty="0"/>
                        <m:t> 781.2/4</m:t>
                      </m:r>
                    </m:oMath>
                  </m:oMathPara>
                </a14:m>
                <a:endParaRPr lang="en-US" altLang="ja-JP" sz="1400" dirty="0"/>
              </a:p>
              <a:p>
                <a:endParaRPr kumimoji="1" lang="ja-JP" altLang="en-US" sz="1400" dirty="0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7480C3D-6C2C-48A6-9DD2-651099722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1" y="3460221"/>
                <a:ext cx="4621426" cy="100912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477975EE-F7F7-44C7-BCAF-93426A0E070E}"/>
              </a:ext>
            </a:extLst>
          </p:cNvPr>
          <p:cNvSpPr txBox="1"/>
          <p:nvPr/>
        </p:nvSpPr>
        <p:spPr>
          <a:xfrm>
            <a:off x="4315356" y="355934"/>
            <a:ext cx="73068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FF0000"/>
                </a:solidFill>
              </a:rPr>
              <a:t>モデル：線形回帰（</a:t>
            </a:r>
            <a:r>
              <a:rPr lang="en-US" altLang="ja-JP" sz="2000" b="1" dirty="0">
                <a:solidFill>
                  <a:srgbClr val="FF0000"/>
                </a:solidFill>
              </a:rPr>
              <a:t>Linear Regression with One Variable</a:t>
            </a:r>
            <a:r>
              <a:rPr lang="ja-JP" altLang="en-US" sz="2000" b="1" dirty="0">
                <a:solidFill>
                  <a:srgbClr val="FF0000"/>
                </a:solidFill>
              </a:rPr>
              <a:t>）</a:t>
            </a:r>
            <a:endParaRPr lang="en-US" altLang="ja-JP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29" name="グラフ 28">
            <a:extLst>
              <a:ext uri="{FF2B5EF4-FFF2-40B4-BE49-F238E27FC236}">
                <a16:creationId xmlns:a16="http://schemas.microsoft.com/office/drawing/2014/main" id="{A0FC2FB2-B056-46BD-93D6-E9BDA8C319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0598763"/>
              </p:ext>
            </p:extLst>
          </p:nvPr>
        </p:nvGraphicFramePr>
        <p:xfrm>
          <a:off x="8076274" y="894015"/>
          <a:ext cx="3402260" cy="20437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9B8C5A2-F5E5-41E7-9632-161F52540170}"/>
              </a:ext>
            </a:extLst>
          </p:cNvPr>
          <p:cNvSpPr txBox="1"/>
          <p:nvPr/>
        </p:nvSpPr>
        <p:spPr>
          <a:xfrm>
            <a:off x="7140671" y="2282077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solidFill>
                  <a:srgbClr val="FF0000"/>
                </a:solidFill>
              </a:rPr>
              <a:t>?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49222DB-6EC6-48D1-B18B-76FC5EA75B9D}"/>
              </a:ext>
            </a:extLst>
          </p:cNvPr>
          <p:cNvSpPr txBox="1"/>
          <p:nvPr/>
        </p:nvSpPr>
        <p:spPr>
          <a:xfrm>
            <a:off x="6127182" y="2290048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>
                <a:solidFill>
                  <a:srgbClr val="FF0000"/>
                </a:solidFill>
              </a:rPr>
              <a:t>1200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8518A880-A8C7-4C9E-975C-AA1AE5C64CE7}"/>
              </a:ext>
            </a:extLst>
          </p:cNvPr>
          <p:cNvCxnSpPr>
            <a:cxnSpLocks/>
          </p:cNvCxnSpPr>
          <p:nvPr/>
        </p:nvCxnSpPr>
        <p:spPr>
          <a:xfrm flipV="1">
            <a:off x="8495930" y="979432"/>
            <a:ext cx="2725420" cy="15495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F1353688-8176-409A-BA59-F01BFAF824F4}"/>
                  </a:ext>
                </a:extLst>
              </p:cNvPr>
              <p:cNvSpPr txBox="1"/>
              <p:nvPr/>
            </p:nvSpPr>
            <p:spPr>
              <a:xfrm>
                <a:off x="7315201" y="5016926"/>
                <a:ext cx="4955999" cy="10091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ja-JP" altLang="en-US" sz="1400" b="0" i="1" smtClean="0">
                              <a:latin typeface="Cambria Math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ja-JP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14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l-GR" altLang="ja-JP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l-GR" altLang="ja-JP" sz="1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ja-JP" sz="1400" b="0" i="1" smtClean="0">
                                    <a:latin typeface="Cambria Math" panose="02040503050406030204" pitchFamily="18" charset="0"/>
                                  </a:rPr>
                                  <m:t>420.8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1400" b="0" i="1" smtClean="0">
                                    <a:latin typeface="Cambria Math" panose="02040503050406030204" pitchFamily="18" charset="0"/>
                                  </a:rPr>
                                  <m:t>283.2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1400" b="0" i="1" smtClean="0">
                                    <a:latin typeface="Cambria Math" panose="02040503050406030204" pitchFamily="18" charset="0"/>
                                  </a:rPr>
                                  <m:t>306.8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ja-JP" sz="1400" b="0" i="1" smtClean="0">
                                    <a:latin typeface="Cambria Math" panose="02040503050406030204" pitchFamily="18" charset="0"/>
                                  </a:rPr>
                                  <m:t>170.4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1" lang="en-US" altLang="ja-JP" sz="1400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ja-JP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sz="1400" b="0" i="1" smtClean="0">
                              <a:latin typeface="Cambria Math"/>
                            </a:rPr>
                            <m:t>　</m:t>
                          </m:r>
                          <m:r>
                            <a:rPr lang="en-US" altLang="ja-JP" sz="1400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altLang="ja-JP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ja-JP" altLang="en-US" sz="1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altLang="ja-JP" sz="14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ja-JP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ja-JP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altLang="ja-JP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  <m:nary>
                            <m:naryPr>
                              <m:chr m:val="∑"/>
                              <m:ctrlPr>
                                <a:rPr lang="en-US" altLang="ja-JP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ja-JP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ja-JP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r>
                                <a:rPr lang="en-US" altLang="ja-JP" sz="1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ja-JP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ja-JP" altLang="en-US" sz="1400" i="1" smtClean="0">
                                      <a:latin typeface="Cambria Math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ja-JP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ja-JP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ja-JP" sz="1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nary>
                        </m:e>
                        <m:sub/>
                      </m:sSub>
                      <m:r>
                        <a:rPr lang="en-US" altLang="ja-JP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ja-JP" sz="1400" dirty="0"/>
                        <m:t> 106.2/4</m:t>
                      </m:r>
                    </m:oMath>
                  </m:oMathPara>
                </a14:m>
                <a:endParaRPr lang="en-US" altLang="ja-JP" sz="1400" dirty="0"/>
              </a:p>
              <a:p>
                <a:endParaRPr kumimoji="1" lang="ja-JP" altLang="en-US" sz="1400" dirty="0"/>
              </a:p>
            </p:txBody>
          </p:sp>
        </mc:Choice>
        <mc:Fallback xmlns="">
          <p:sp>
            <p:nvSpPr>
              <p:cNvPr id="36" name="テキスト ボックス 3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1353688-8176-409A-BA59-F01BFAF82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1" y="5016926"/>
                <a:ext cx="4955999" cy="1009122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01D03DF8-73E1-45E4-9248-44E865238C14}"/>
              </a:ext>
            </a:extLst>
          </p:cNvPr>
          <p:cNvCxnSpPr>
            <a:cxnSpLocks/>
          </p:cNvCxnSpPr>
          <p:nvPr/>
        </p:nvCxnSpPr>
        <p:spPr>
          <a:xfrm>
            <a:off x="8495930" y="2208292"/>
            <a:ext cx="27254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43292A9F-52EB-4FEE-83AF-9C4EB13BD605}"/>
                  </a:ext>
                </a:extLst>
              </p:cNvPr>
              <p:cNvSpPr txBox="1"/>
              <p:nvPr/>
            </p:nvSpPr>
            <p:spPr>
              <a:xfrm>
                <a:off x="7140671" y="2991977"/>
                <a:ext cx="1631092" cy="2154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ja-JP" altLang="en-US" sz="1400" b="0" i="1" smtClean="0">
                              <a:latin typeface="Cambria Math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ja-JP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400" b="0" i="1" smtClean="0">
                          <a:latin typeface="Cambria Math" panose="02040503050406030204" pitchFamily="18" charset="0"/>
                        </a:rPr>
                        <m:t>100 </m:t>
                      </m:r>
                    </m:oMath>
                  </m:oMathPara>
                </a14:m>
                <a:endParaRPr kumimoji="1" lang="ja-JP" altLang="en-US" sz="1400" dirty="0"/>
              </a:p>
            </p:txBody>
          </p:sp>
        </mc:Choice>
        <mc:Fallback xmlns=""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43292A9F-52EB-4FEE-83AF-9C4EB13BD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671" y="2991977"/>
                <a:ext cx="1631092" cy="215439"/>
              </a:xfrm>
              <a:prstGeom prst="rect">
                <a:avLst/>
              </a:prstGeom>
              <a:blipFill>
                <a:blip r:embed="rId18"/>
                <a:stretch>
                  <a:fillRect l="-3731" b="-171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C9C9DCC2-AA63-49A5-9957-BA93039AB1C9}"/>
                  </a:ext>
                </a:extLst>
              </p:cNvPr>
              <p:cNvSpPr txBox="1"/>
              <p:nvPr/>
            </p:nvSpPr>
            <p:spPr>
              <a:xfrm>
                <a:off x="10518736" y="1364161"/>
                <a:ext cx="1494300" cy="2154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ja-JP" altLang="en-US" sz="1400" b="0" i="1" smtClean="0">
                              <a:latin typeface="Cambria Math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ja-JP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400" b="0" i="1" smtClean="0">
                          <a:latin typeface="Cambria Math" panose="02040503050406030204" pitchFamily="18" charset="0"/>
                        </a:rPr>
                        <m:t>0.2∗</m:t>
                      </m:r>
                      <m:r>
                        <a:rPr kumimoji="1" lang="en-US" altLang="ja-JP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ja-JP" altLang="en-US" sz="1400" dirty="0"/>
              </a:p>
            </p:txBody>
          </p:sp>
        </mc:Choice>
        <mc:Fallback xmlns="">
          <p:sp>
            <p:nvSpPr>
              <p:cNvPr id="42" name="テキスト ボックス 4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9C9DCC2-AA63-49A5-9957-BA93039AB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8736" y="1364161"/>
                <a:ext cx="1494300" cy="215439"/>
              </a:xfrm>
              <a:prstGeom prst="rect">
                <a:avLst/>
              </a:prstGeom>
              <a:blipFill rotWithShape="1">
                <a:blip r:embed="rId19"/>
                <a:stretch>
                  <a:fillRect l="-4490" b="-1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68A51C57-C19A-48DF-9FD0-8E6F625D63CE}"/>
              </a:ext>
            </a:extLst>
          </p:cNvPr>
          <p:cNvSpPr txBox="1"/>
          <p:nvPr/>
        </p:nvSpPr>
        <p:spPr>
          <a:xfrm>
            <a:off x="161944" y="3391147"/>
            <a:ext cx="4637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/>
              <a:t>Cost</a:t>
            </a:r>
            <a:r>
              <a:rPr lang="ja-JP" altLang="en-US" b="1" dirty="0"/>
              <a:t>・</a:t>
            </a:r>
            <a:r>
              <a:rPr lang="en-US" altLang="ja-JP" b="1" dirty="0"/>
              <a:t>Loss</a:t>
            </a:r>
            <a:r>
              <a:rPr lang="ja-JP" altLang="en-US" b="1" dirty="0"/>
              <a:t>・</a:t>
            </a:r>
            <a:r>
              <a:rPr lang="en-US" altLang="ja-JP" b="1" dirty="0"/>
              <a:t>Error Function(</a:t>
            </a:r>
            <a:r>
              <a:rPr lang="ja-JP" altLang="en-US" b="1" dirty="0"/>
              <a:t>損失関数</a:t>
            </a:r>
            <a:r>
              <a:rPr lang="en-US" altLang="ja-JP" b="1" dirty="0"/>
              <a:t>)</a:t>
            </a:r>
            <a:r>
              <a:rPr lang="ja-JP" altLang="en-US" b="1" dirty="0"/>
              <a:t>：</a:t>
            </a:r>
            <a:endParaRPr lang="en-US" altLang="ja-JP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FE84A90E-F383-4B2C-9C5F-A0C8874F51D0}"/>
                  </a:ext>
                </a:extLst>
              </p:cNvPr>
              <p:cNvSpPr txBox="1"/>
              <p:nvPr/>
            </p:nvSpPr>
            <p:spPr>
              <a:xfrm>
                <a:off x="1608809" y="5845883"/>
                <a:ext cx="3769118" cy="3036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𝑮𝒐𝒂𝒍</m:t>
                        </m:r>
                        <m:r>
                          <a:rPr lang="en-US" altLang="ja-JP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:</m:t>
                        </m:r>
                        <m:r>
                          <a:rPr kumimoji="1" lang="en-US" altLang="ja-JP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𝒎𝒊𝒏𝒊𝒎𝒊𝒛𝒆</m:t>
                        </m:r>
                        <m:r>
                          <a:rPr kumimoji="1" lang="en-US" altLang="ja-JP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ja-JP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a:rPr kumimoji="1" lang="en-US" altLang="ja-JP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ja-JP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kumimoji="1" lang="ja-JP" altLang="en-US" b="1" dirty="0">
                    <a:solidFill>
                      <a:srgbClr val="FF0000"/>
                    </a:solidFill>
                  </a:rPr>
                  <a:t>        </a:t>
                </a:r>
              </a:p>
            </p:txBody>
          </p:sp>
        </mc:Choice>
        <mc:Fallback xmlns="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FE84A90E-F383-4B2C-9C5F-A0C8874F5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809" y="5845883"/>
                <a:ext cx="3769118" cy="303673"/>
              </a:xfrm>
              <a:prstGeom prst="rect">
                <a:avLst/>
              </a:prstGeom>
              <a:blipFill>
                <a:blip r:embed="rId20"/>
                <a:stretch>
                  <a:fillRect l="-2427" b="-26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05A8D22E-A72C-4F2C-9B7A-C1D7574D997F}"/>
                  </a:ext>
                </a:extLst>
              </p:cNvPr>
              <p:cNvSpPr txBox="1"/>
              <p:nvPr/>
            </p:nvSpPr>
            <p:spPr>
              <a:xfrm>
                <a:off x="1324097" y="1931293"/>
                <a:ext cx="18730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ja-JP" altLang="en-US" b="0" i="1" smtClean="0">
                              <a:latin typeface="Cambria Math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kumimoji="1" lang="en-US" altLang="ja-JP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i="1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05A8D22E-A72C-4F2C-9B7A-C1D7574D9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097" y="1931293"/>
                <a:ext cx="1873076" cy="276999"/>
              </a:xfrm>
              <a:prstGeom prst="rect">
                <a:avLst/>
              </a:prstGeom>
              <a:blipFill>
                <a:blip r:embed="rId21"/>
                <a:stretch>
                  <a:fillRect l="-326" b="-1777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正方形/長方形 4"/>
          <p:cNvSpPr/>
          <p:nvPr/>
        </p:nvSpPr>
        <p:spPr>
          <a:xfrm>
            <a:off x="1315678" y="2764902"/>
            <a:ext cx="4259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➡ 機械学習の本質は </a:t>
            </a:r>
            <a:r>
              <a:rPr lang="en-US" altLang="ja-JP" b="1" dirty="0">
                <a:solidFill>
                  <a:srgbClr val="FF0000"/>
                </a:solidFill>
              </a:rPr>
              <a:t>h ≈ y</a:t>
            </a:r>
            <a:r>
              <a:rPr lang="ja-JP" altLang="en-US" dirty="0"/>
              <a:t> を求めること</a:t>
            </a:r>
            <a:endParaRPr lang="en-US" altLang="ja-JP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8B5DD0DF-DAD1-4516-B8EC-8DE72A0D8F0A}"/>
                  </a:ext>
                </a:extLst>
              </p:cNvPr>
              <p:cNvSpPr txBox="1"/>
              <p:nvPr/>
            </p:nvSpPr>
            <p:spPr>
              <a:xfrm>
                <a:off x="1471869" y="3909920"/>
                <a:ext cx="475907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ja-JP" altLang="en-US" b="0" i="1" smtClean="0">
                              <a:latin typeface="Cambria Math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kumimoji="1" lang="en-US" altLang="ja-JP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ja-JP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ja-JP" altLang="en-US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altLang="ja-JP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ja-JP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ja-JP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kumimoji="1" lang="en-US" altLang="ja-JP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kumimoji="1" lang="ja-JP" altLang="en-US" b="1" i="1" dirty="0"/>
              </a:p>
            </p:txBody>
          </p:sp>
        </mc:Choice>
        <mc:Fallback xmlns=""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8B5DD0DF-DAD1-4516-B8EC-8DE72A0D8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869" y="3909920"/>
                <a:ext cx="4759072" cy="276999"/>
              </a:xfrm>
              <a:prstGeom prst="rect">
                <a:avLst/>
              </a:prstGeom>
              <a:blipFill>
                <a:blip r:embed="rId22"/>
                <a:stretch>
                  <a:fillRect l="-1665" t="-2174" b="-326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テキスト ボックス 33"/>
              <p:cNvSpPr txBox="1"/>
              <p:nvPr/>
            </p:nvSpPr>
            <p:spPr>
              <a:xfrm>
                <a:off x="1544537" y="4942610"/>
                <a:ext cx="5665234" cy="5881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ja-JP" sz="1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kumimoji="1" lang="en-US" altLang="ja-JP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ja-JP" altLang="en-US" sz="1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kumimoji="1" lang="en-US" altLang="ja-JP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ja-JP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ja-JP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ja-JP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𝐶𝑜𝑠𝑡</m:t>
                          </m:r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ja-JP" altLang="en-US" sz="2000" i="1" smtClean="0">
                                  <a:latin typeface="Cambria Math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ja-JP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ja-JP" sz="1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ja-JP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ja-JP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ja-JP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ja-JP" altLang="en-US" sz="20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ja-JP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ja-JP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kumimoji="1" lang="ja-JP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テキスト ボックス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537" y="4942610"/>
                <a:ext cx="5665234" cy="588174"/>
              </a:xfrm>
              <a:prstGeom prst="rect">
                <a:avLst/>
              </a:prstGeom>
              <a:blipFill>
                <a:blip r:embed="rId23"/>
                <a:stretch>
                  <a:fillRect l="-32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C9C9DCC2-AA63-49A5-9957-BA93039AB1C9}"/>
                  </a:ext>
                </a:extLst>
              </p:cNvPr>
              <p:cNvSpPr txBox="1"/>
              <p:nvPr/>
            </p:nvSpPr>
            <p:spPr>
              <a:xfrm>
                <a:off x="7140671" y="4603789"/>
                <a:ext cx="1494300" cy="2154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ja-JP" altLang="en-US" sz="1400" b="0" i="1" smtClean="0">
                              <a:latin typeface="Cambria Math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ja-JP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400" b="0" i="1" smtClean="0">
                          <a:latin typeface="Cambria Math" panose="02040503050406030204" pitchFamily="18" charset="0"/>
                        </a:rPr>
                        <m:t>0.2∗</m:t>
                      </m:r>
                      <m:r>
                        <a:rPr kumimoji="1" lang="en-US" altLang="ja-JP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ja-JP" altLang="en-US" sz="1400" dirty="0"/>
              </a:p>
            </p:txBody>
          </p:sp>
        </mc:Choice>
        <mc:Fallback xmlns="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C9C9DCC2-AA63-49A5-9957-BA93039AB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671" y="4603789"/>
                <a:ext cx="1494300" cy="215439"/>
              </a:xfrm>
              <a:prstGeom prst="rect">
                <a:avLst/>
              </a:prstGeom>
              <a:blipFill>
                <a:blip r:embed="rId24"/>
                <a:stretch>
                  <a:fillRect l="-4082" b="-138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テキスト ボックス 46">
                <a:extLst>
                  <a:ext uri="{FF2B5EF4-FFF2-40B4-BE49-F238E27FC236}">
                    <a16:creationId xmlns:a16="http://schemas.microsoft.com/office/drawing/2014/main" id="{43292A9F-52EB-4FEE-83AF-9C4EB13BD605}"/>
                  </a:ext>
                </a:extLst>
              </p:cNvPr>
              <p:cNvSpPr txBox="1"/>
              <p:nvPr/>
            </p:nvSpPr>
            <p:spPr>
              <a:xfrm>
                <a:off x="10518736" y="1977407"/>
                <a:ext cx="1178011" cy="2154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ja-JP" altLang="en-US" sz="1400" b="0" i="1" smtClean="0">
                              <a:latin typeface="Cambria Math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ja-JP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400" b="0" i="1" smtClean="0">
                          <a:latin typeface="Cambria Math" panose="02040503050406030204" pitchFamily="18" charset="0"/>
                        </a:rPr>
                        <m:t>100 </m:t>
                      </m:r>
                    </m:oMath>
                  </m:oMathPara>
                </a14:m>
                <a:endParaRPr kumimoji="1" lang="ja-JP" altLang="en-US" sz="1400" dirty="0"/>
              </a:p>
            </p:txBody>
          </p:sp>
        </mc:Choice>
        <mc:Fallback xmlns="">
          <p:sp>
            <p:nvSpPr>
              <p:cNvPr id="47" name="テキスト ボックス 4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43292A9F-52EB-4FEE-83AF-9C4EB13BD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8736" y="1977407"/>
                <a:ext cx="1178011" cy="215439"/>
              </a:xfrm>
              <a:prstGeom prst="rect">
                <a:avLst/>
              </a:prstGeom>
              <a:blipFill rotWithShape="1">
                <a:blip r:embed="rId25"/>
                <a:stretch>
                  <a:fillRect l="-5699" b="-1388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05A8D22E-A72C-4F2C-9B7A-C1D7574D997F}"/>
                  </a:ext>
                </a:extLst>
              </p:cNvPr>
              <p:cNvSpPr txBox="1"/>
              <p:nvPr/>
            </p:nvSpPr>
            <p:spPr>
              <a:xfrm>
                <a:off x="2278711" y="2413028"/>
                <a:ext cx="102412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ja-JP" altLang="en-US" b="0" i="1" smtClean="0">
                          <a:latin typeface="Cambria Math"/>
                        </a:rPr>
                        <m:t>：</m:t>
                      </m:r>
                      <m:r>
                        <m:rPr>
                          <m:nor/>
                        </m:rPr>
                        <a:rPr lang="en-US" altLang="ja-JP"/>
                        <m:t>bias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05A8D22E-A72C-4F2C-9B7A-C1D7574D9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711" y="2413028"/>
                <a:ext cx="1024124" cy="276999"/>
              </a:xfrm>
              <a:prstGeom prst="rect">
                <a:avLst/>
              </a:prstGeom>
              <a:blipFill>
                <a:blip r:embed="rId26"/>
                <a:stretch>
                  <a:fillRect l="-8333" t="-4444" b="-155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805CB15-01E1-44C9-9537-A3D95FF9FEB9}"/>
              </a:ext>
            </a:extLst>
          </p:cNvPr>
          <p:cNvSpPr/>
          <p:nvPr/>
        </p:nvSpPr>
        <p:spPr>
          <a:xfrm>
            <a:off x="161944" y="1471880"/>
            <a:ext cx="35397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/>
              <a:t>Hypothesis(</a:t>
            </a:r>
            <a:r>
              <a:rPr lang="ja-JP" altLang="en-US" b="1" dirty="0"/>
              <a:t>仮説</a:t>
            </a:r>
            <a:r>
              <a:rPr lang="en-US" altLang="ja-JP" b="1" dirty="0"/>
              <a:t>)</a:t>
            </a:r>
            <a:r>
              <a:rPr lang="ja-JP" altLang="en-US" b="1" dirty="0"/>
              <a:t>　</a:t>
            </a:r>
            <a:r>
              <a:rPr lang="ja-JP" altLang="en-US" dirty="0"/>
              <a:t>：</a:t>
            </a:r>
            <a:r>
              <a:rPr lang="en-US" altLang="ja-JP" dirty="0"/>
              <a:t>               </a:t>
            </a:r>
            <a:endParaRPr lang="ja-JP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652B3C1-1BFE-417B-85B0-E5E57F0CE5ED}"/>
              </a:ext>
            </a:extLst>
          </p:cNvPr>
          <p:cNvSpPr/>
          <p:nvPr/>
        </p:nvSpPr>
        <p:spPr>
          <a:xfrm>
            <a:off x="204253" y="4411331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/>
              <a:t>Objective Function(</a:t>
            </a:r>
            <a:r>
              <a:rPr lang="ja-JP" altLang="en-US" b="1" dirty="0"/>
              <a:t>目標関数</a:t>
            </a:r>
            <a:r>
              <a:rPr lang="en-US" altLang="ja-JP" b="1" dirty="0"/>
              <a:t>)</a:t>
            </a:r>
            <a:r>
              <a:rPr lang="ja-JP" altLang="en-US" b="1" dirty="0"/>
              <a:t>：</a:t>
            </a:r>
            <a:endParaRPr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296834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8" grpId="0"/>
      <p:bldP spid="36" grpId="0"/>
      <p:bldP spid="41" grpId="0"/>
      <p:bldP spid="42" grpId="0"/>
      <p:bldP spid="43" grpId="0"/>
      <p:bldP spid="45" grpId="0"/>
      <p:bldP spid="32" grpId="0"/>
      <p:bldP spid="5" grpId="0"/>
      <p:bldP spid="27" grpId="0"/>
      <p:bldP spid="34" grpId="0"/>
      <p:bldP spid="46" grpId="0"/>
      <p:bldP spid="47" grpId="0"/>
      <p:bldP spid="35" grpId="0"/>
      <p:bldP spid="6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256B578-1871-405E-9917-2E165DD5F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勾配降下法（</a:t>
            </a:r>
            <a:r>
              <a:rPr lang="en-US" altLang="ja-JP" dirty="0"/>
              <a:t>Gradient descent</a:t>
            </a:r>
            <a:r>
              <a:rPr lang="ja-JP" altLang="en-US" dirty="0"/>
              <a:t>）</a:t>
            </a:r>
          </a:p>
        </p:txBody>
      </p:sp>
      <p:pic>
        <p:nvPicPr>
          <p:cNvPr id="38" name="Picture 2" descr="C:\Users\Public\Documents\ml-class\lectures-slides\assets\2.bowl.png">
            <a:extLst>
              <a:ext uri="{FF2B5EF4-FFF2-40B4-BE49-F238E27FC236}">
                <a16:creationId xmlns:a16="http://schemas.microsoft.com/office/drawing/2014/main" id="{81EDE22E-A54E-475A-92D6-3E180C874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45" y="2570788"/>
            <a:ext cx="5426530" cy="4259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7CC2F415-CBF9-42F0-BB67-7A955AD9E019}"/>
              </a:ext>
            </a:extLst>
          </p:cNvPr>
          <p:cNvCxnSpPr>
            <a:cxnSpLocks/>
            <a:stCxn id="8" idx="4"/>
          </p:cNvCxnSpPr>
          <p:nvPr/>
        </p:nvCxnSpPr>
        <p:spPr>
          <a:xfrm flipH="1">
            <a:off x="3473204" y="4513498"/>
            <a:ext cx="23754" cy="20400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楕円 7">
            <a:extLst>
              <a:ext uri="{FF2B5EF4-FFF2-40B4-BE49-F238E27FC236}">
                <a16:creationId xmlns:a16="http://schemas.microsoft.com/office/drawing/2014/main" id="{CCAB2274-3786-4B7F-A2D0-A49C2E14DF21}"/>
              </a:ext>
            </a:extLst>
          </p:cNvPr>
          <p:cNvSpPr/>
          <p:nvPr/>
        </p:nvSpPr>
        <p:spPr>
          <a:xfrm flipH="1">
            <a:off x="3424616" y="4368814"/>
            <a:ext cx="144684" cy="144684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3" name="楕円 42">
            <a:extLst>
              <a:ext uri="{FF2B5EF4-FFF2-40B4-BE49-F238E27FC236}">
                <a16:creationId xmlns:a16="http://schemas.microsoft.com/office/drawing/2014/main" id="{9D5BBA90-6CF2-475F-BF47-501DF24FE209}"/>
              </a:ext>
            </a:extLst>
          </p:cNvPr>
          <p:cNvSpPr/>
          <p:nvPr/>
        </p:nvSpPr>
        <p:spPr>
          <a:xfrm flipH="1">
            <a:off x="3383106" y="4691411"/>
            <a:ext cx="144684" cy="14468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BAA141EF-A155-481B-BFDA-B0CE781A2203}"/>
                  </a:ext>
                </a:extLst>
              </p:cNvPr>
              <p:cNvSpPr txBox="1"/>
              <p:nvPr/>
            </p:nvSpPr>
            <p:spPr>
              <a:xfrm>
                <a:off x="1841183" y="5664275"/>
                <a:ext cx="3769118" cy="3373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𝑮𝒐𝒂𝒍</m:t>
                        </m:r>
                        <m:r>
                          <a:rPr lang="en-US" altLang="ja-JP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:</m:t>
                        </m:r>
                        <m:r>
                          <a:rPr kumimoji="1" lang="en-US" altLang="ja-JP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𝒎𝒊𝒏𝒊𝒎𝒊𝒛𝒆</m:t>
                        </m:r>
                        <m:r>
                          <a:rPr kumimoji="1" lang="en-US" altLang="ja-JP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ja-JP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a:rPr kumimoji="1" lang="en-US" altLang="ja-JP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altLang="ja-JP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kumimoji="1" lang="ja-JP" altLang="en-US" sz="2000" b="1" dirty="0">
                    <a:solidFill>
                      <a:srgbClr val="FF0000"/>
                    </a:solidFill>
                  </a:rPr>
                  <a:t>        </a:t>
                </a:r>
              </a:p>
            </p:txBody>
          </p:sp>
        </mc:Choice>
        <mc:Fallback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BAA141EF-A155-481B-BFDA-B0CE781A2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183" y="5664275"/>
                <a:ext cx="3769118" cy="337336"/>
              </a:xfrm>
              <a:prstGeom prst="rect">
                <a:avLst/>
              </a:prstGeom>
              <a:blipFill>
                <a:blip r:embed="rId4"/>
                <a:stretch>
                  <a:fillRect l="-2427" b="-267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F067993C-2EB1-479C-8BBB-A5E7A1714880}"/>
              </a:ext>
            </a:extLst>
          </p:cNvPr>
          <p:cNvGrpSpPr/>
          <p:nvPr/>
        </p:nvGrpSpPr>
        <p:grpSpPr>
          <a:xfrm>
            <a:off x="-593136" y="901520"/>
            <a:ext cx="12917371" cy="5778399"/>
            <a:chOff x="-593136" y="901520"/>
            <a:chExt cx="12917371" cy="5778399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8E3481DC-BD7C-4CDF-982F-1CF9D2F5E93A}"/>
                </a:ext>
              </a:extLst>
            </p:cNvPr>
            <p:cNvGrpSpPr/>
            <p:nvPr/>
          </p:nvGrpSpPr>
          <p:grpSpPr>
            <a:xfrm>
              <a:off x="-593136" y="901520"/>
              <a:ext cx="7997791" cy="1209860"/>
              <a:chOff x="-593136" y="901520"/>
              <a:chExt cx="7997791" cy="1209860"/>
            </a:xfrm>
          </p:grpSpPr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BAF52C57-6DE2-4918-BB7C-B5F17029D46B}"/>
                  </a:ext>
                </a:extLst>
              </p:cNvPr>
              <p:cNvSpPr txBox="1"/>
              <p:nvPr/>
            </p:nvSpPr>
            <p:spPr>
              <a:xfrm>
                <a:off x="-593136" y="901520"/>
                <a:ext cx="460300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ja-JP" altLang="en-US" b="1" dirty="0"/>
                  <a:t>最小値を解ける方法：</a:t>
                </a:r>
                <a:r>
                  <a:rPr lang="ja-JP" altLang="en-US" sz="2000" b="1" dirty="0">
                    <a:solidFill>
                      <a:srgbClr val="FF0000"/>
                    </a:solidFill>
                  </a:rPr>
                  <a:t>勾配降下法</a:t>
                </a:r>
                <a:endParaRPr lang="en-US" altLang="ja-JP" sz="2000" b="1" dirty="0">
                  <a:solidFill>
                    <a:srgbClr val="FF0000"/>
                  </a:solidFill>
                </a:endParaRPr>
              </a:p>
              <a:p>
                <a:pPr algn="r"/>
                <a:r>
                  <a:rPr lang="en-US" altLang="ja-JP" sz="2000" b="1" dirty="0">
                    <a:solidFill>
                      <a:srgbClr val="FF0000"/>
                    </a:solidFill>
                  </a:rPr>
                  <a:t>Gradient descent</a:t>
                </a:r>
              </a:p>
            </p:txBody>
          </p:sp>
          <p:pic>
            <p:nvPicPr>
              <p:cNvPr id="40" name="Picture 2">
                <a:extLst>
                  <a:ext uri="{FF2B5EF4-FFF2-40B4-BE49-F238E27FC236}">
                    <a16:creationId xmlns:a16="http://schemas.microsoft.com/office/drawing/2014/main" id="{EE97B164-0E43-49A8-911B-4072B2DDDA0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1010" y="901520"/>
                <a:ext cx="3073645" cy="1209860"/>
              </a:xfrm>
              <a:prstGeom prst="rect">
                <a:avLst/>
              </a:prstGeom>
            </p:spPr>
          </p:pic>
        </p:grp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DA58D257-BB23-4620-8C0B-FE69DA0D8C90}"/>
                </a:ext>
              </a:extLst>
            </p:cNvPr>
            <p:cNvSpPr txBox="1"/>
            <p:nvPr/>
          </p:nvSpPr>
          <p:spPr>
            <a:xfrm>
              <a:off x="4515538" y="2332125"/>
              <a:ext cx="27574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>
                  <a:solidFill>
                    <a:srgbClr val="FF0000"/>
                  </a:solidFill>
                </a:rPr>
                <a:t>α</a:t>
              </a:r>
              <a:r>
                <a:rPr kumimoji="1" lang="ja-JP" altLang="en-US" sz="2400" b="1" dirty="0">
                  <a:solidFill>
                    <a:srgbClr val="FF0000"/>
                  </a:solidFill>
                </a:rPr>
                <a:t>：</a:t>
              </a:r>
              <a:r>
                <a:rPr kumimoji="1" lang="en-US" altLang="ja-JP" sz="2400" b="1" dirty="0">
                  <a:solidFill>
                    <a:srgbClr val="FF0000"/>
                  </a:solidFill>
                </a:rPr>
                <a:t>learning step</a:t>
              </a:r>
              <a:endParaRPr kumimoji="1" lang="ja-JP" altLang="en-US" sz="24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46" name="コネクタ: 曲線 45">
              <a:extLst>
                <a:ext uri="{FF2B5EF4-FFF2-40B4-BE49-F238E27FC236}">
                  <a16:creationId xmlns:a16="http://schemas.microsoft.com/office/drawing/2014/main" id="{FA5619AB-0265-4560-B1A0-7C7F0F24572E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 rot="16200000" flipH="1">
              <a:off x="5582482" y="2020325"/>
              <a:ext cx="603507" cy="20092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364" name="Picture 4" descr="ãå¾ééä¸æ³ãã®ç»åæ¤ç´¢çµæ">
              <a:extLst>
                <a:ext uri="{FF2B5EF4-FFF2-40B4-BE49-F238E27FC236}">
                  <a16:creationId xmlns:a16="http://schemas.microsoft.com/office/drawing/2014/main" id="{4E8B1E08-105E-4DC1-9BCE-C27D0EECE9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951" y="2943661"/>
              <a:ext cx="6008284" cy="3736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8405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  <p:bldP spid="4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256B578-1871-405E-9917-2E165DD5F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勾配降下法（</a:t>
            </a:r>
            <a:r>
              <a:rPr lang="en-US" altLang="ja-JP" dirty="0"/>
              <a:t>Gradient descent</a:t>
            </a:r>
            <a:r>
              <a:rPr lang="ja-JP" altLang="en-US" dirty="0"/>
              <a:t>）の問題点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FDF2E83-27BA-428F-A69D-DCE11CDCEEED}"/>
              </a:ext>
            </a:extLst>
          </p:cNvPr>
          <p:cNvSpPr txBox="1"/>
          <p:nvPr/>
        </p:nvSpPr>
        <p:spPr>
          <a:xfrm>
            <a:off x="347739" y="1056171"/>
            <a:ext cx="4267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b="1" dirty="0"/>
              <a:t>local minimum</a:t>
            </a:r>
            <a:r>
              <a:rPr lang="ja-JP" altLang="en-US" sz="2000" b="1" dirty="0"/>
              <a:t>と</a:t>
            </a:r>
            <a:r>
              <a:rPr lang="en-US" altLang="ja-JP" sz="2000" b="1" dirty="0"/>
              <a:t>global minimum</a:t>
            </a:r>
            <a:endParaRPr kumimoji="1" lang="ja-JP" altLang="en-US" sz="2000" b="1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A243DC0-64B7-448E-AE7D-4AC26EA34F6C}"/>
              </a:ext>
            </a:extLst>
          </p:cNvPr>
          <p:cNvSpPr/>
          <p:nvPr/>
        </p:nvSpPr>
        <p:spPr>
          <a:xfrm>
            <a:off x="496288" y="5506030"/>
            <a:ext cx="51090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solidFill>
                  <a:srgbClr val="333333"/>
                </a:solidFill>
                <a:latin typeface="-apple-system"/>
              </a:rPr>
              <a:t>極小値が複数ある場合は収束結果が初期値に依存する</a:t>
            </a:r>
            <a:endParaRPr lang="ja-JP" altLang="en-US" sz="1600" dirty="0"/>
          </a:p>
        </p:txBody>
      </p:sp>
      <p:pic>
        <p:nvPicPr>
          <p:cNvPr id="14340" name="Picture 4" descr="https://camo.qiitausercontent.com/92ed923d24a7c64441740d8bff52080392dad4b7/68747470733a2f2f71696974612d696d6167652d73746f72652e73332e616d617a6f6e6177732e636f6d2f302f3130323338372f65336639316261662d373232312d663235372d353938332d3166376336356137623731362e706e67">
            <a:extLst>
              <a:ext uri="{FF2B5EF4-FFF2-40B4-BE49-F238E27FC236}">
                <a16:creationId xmlns:a16="http://schemas.microsoft.com/office/drawing/2014/main" id="{1387AA22-E504-491B-A845-0EEA181DF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010" y="1875426"/>
            <a:ext cx="5931553" cy="3409588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C86D9178-C0BB-4C99-BD81-5B6FA8270F84}"/>
              </a:ext>
            </a:extLst>
          </p:cNvPr>
          <p:cNvCxnSpPr/>
          <p:nvPr/>
        </p:nvCxnSpPr>
        <p:spPr>
          <a:xfrm>
            <a:off x="5811521" y="1148080"/>
            <a:ext cx="0" cy="5435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1DF972C-3A1F-48E2-AC87-7450232D29BB}"/>
              </a:ext>
            </a:extLst>
          </p:cNvPr>
          <p:cNvSpPr txBox="1"/>
          <p:nvPr/>
        </p:nvSpPr>
        <p:spPr>
          <a:xfrm>
            <a:off x="6017664" y="105617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α</a:t>
            </a:r>
            <a:r>
              <a:rPr kumimoji="1" lang="ja-JP" altLang="en-US" sz="2400" b="1" dirty="0"/>
              <a:t>値の調整</a:t>
            </a:r>
          </a:p>
        </p:txBody>
      </p:sp>
      <p:pic>
        <p:nvPicPr>
          <p:cNvPr id="14342" name="Picture 6" descr="ãå¾ééä¸æ³ãã®ç»åæ¤ç´¢çµæ">
            <a:extLst>
              <a:ext uri="{FF2B5EF4-FFF2-40B4-BE49-F238E27FC236}">
                <a16:creationId xmlns:a16="http://schemas.microsoft.com/office/drawing/2014/main" id="{DBAF8226-D2E8-4B2E-8133-F2EB7B1C5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24" y="1875426"/>
            <a:ext cx="5415063" cy="355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84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936049" y="4558391"/>
            <a:ext cx="11737731" cy="456917"/>
          </a:xfrm>
        </p:spPr>
        <p:txBody>
          <a:bodyPr>
            <a:normAutofit/>
          </a:bodyPr>
          <a:lstStyle/>
          <a:p>
            <a:r>
              <a:rPr lang="ja-JP" altLang="en-US" dirty="0"/>
              <a:t>（離散値の場合）</a:t>
            </a:r>
            <a:r>
              <a:rPr lang="ja-JP" altLang="en-US" b="1" dirty="0"/>
              <a:t>交差エントロピー誤差（</a:t>
            </a:r>
            <a:r>
              <a:rPr lang="en-US" altLang="ja-JP" b="1" dirty="0"/>
              <a:t>Cross Entropy </a:t>
            </a:r>
            <a:r>
              <a:rPr lang="en-US" altLang="ja-JP" b="1" dirty="0" err="1"/>
              <a:t>Error:CEE</a:t>
            </a:r>
            <a:r>
              <a:rPr lang="ja-JP" altLang="en-US" b="1" dirty="0"/>
              <a:t>）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損失関数（</a:t>
            </a:r>
            <a:r>
              <a:rPr lang="en-US" altLang="ja-JP" dirty="0"/>
              <a:t>Cost</a:t>
            </a:r>
            <a:r>
              <a:rPr lang="ja-JP" altLang="en-US" dirty="0"/>
              <a:t> </a:t>
            </a:r>
            <a:r>
              <a:rPr lang="en-US" altLang="ja-JP" dirty="0"/>
              <a:t>Function</a:t>
            </a:r>
            <a:r>
              <a:rPr lang="ja-JP" altLang="en-US" dirty="0"/>
              <a:t>・</a:t>
            </a:r>
            <a:r>
              <a:rPr lang="en-US" altLang="ja-JP" dirty="0"/>
              <a:t>Loss</a:t>
            </a:r>
            <a:r>
              <a:rPr lang="ja-JP" altLang="en-US" dirty="0"/>
              <a:t> </a:t>
            </a:r>
            <a:r>
              <a:rPr lang="en-US" altLang="ja-JP" dirty="0"/>
              <a:t>Function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9" name="コンテンツ プレースホルダー 1"/>
          <p:cNvSpPr txBox="1">
            <a:spLocks/>
          </p:cNvSpPr>
          <p:nvPr/>
        </p:nvSpPr>
        <p:spPr>
          <a:xfrm>
            <a:off x="936049" y="2288766"/>
            <a:ext cx="11737731" cy="456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b="1" dirty="0"/>
              <a:t>二乗和誤差（</a:t>
            </a:r>
            <a:r>
              <a:rPr lang="en-US" altLang="ja-JP" b="1" dirty="0"/>
              <a:t>Sum of Squared </a:t>
            </a:r>
            <a:r>
              <a:rPr lang="en-US" altLang="ja-JP" b="1" dirty="0" err="1"/>
              <a:t>Error:SSE</a:t>
            </a:r>
            <a:r>
              <a:rPr lang="ja-JP" altLang="en-US" b="1" dirty="0"/>
              <a:t>）</a:t>
            </a:r>
            <a:endParaRPr lang="ja-JP" altLang="en-US" dirty="0"/>
          </a:p>
        </p:txBody>
      </p:sp>
      <p:pic>
        <p:nvPicPr>
          <p:cNvPr id="17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048" y="5819882"/>
            <a:ext cx="7259521" cy="600221"/>
          </a:xfrm>
          <a:prstGeom prst="rect">
            <a:avLst/>
          </a:prstGeom>
        </p:spPr>
      </p:pic>
      <p:pic>
        <p:nvPicPr>
          <p:cNvPr id="19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048" y="4989219"/>
            <a:ext cx="5184249" cy="628870"/>
          </a:xfrm>
          <a:prstGeom prst="rect">
            <a:avLst/>
          </a:prstGeom>
        </p:spPr>
      </p:pic>
      <p:pic>
        <p:nvPicPr>
          <p:cNvPr id="20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27" y="1034347"/>
            <a:ext cx="5210355" cy="8141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/>
              <p:cNvSpPr txBox="1"/>
              <p:nvPr/>
            </p:nvSpPr>
            <p:spPr>
              <a:xfrm>
                <a:off x="1255214" y="2679009"/>
                <a:ext cx="4389168" cy="5761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ja-JP" altLang="en-US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kumimoji="1"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kumimoji="1" lang="en-US" altLang="ja-JP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ja-JP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ja-JP" altLang="en-US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ja-JP" sz="20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ja-JP" altLang="en-US" sz="2000" dirty="0"/>
              </a:p>
            </p:txBody>
          </p:sp>
        </mc:Choice>
        <mc:Fallback xmlns="">
          <p:sp>
            <p:nvSpPr>
              <p:cNvPr id="14" name="テキスト ボックス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214" y="2679009"/>
                <a:ext cx="4389168" cy="5761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1246048" y="3381248"/>
                <a:ext cx="4326398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ja-JP" altLang="en-US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ja-JP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ja-JP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ja-JP" altLang="en-US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kumimoji="1" lang="en-US" altLang="ja-JP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ja-JP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ja-JP" altLang="en-US" sz="2000" dirty="0"/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048" y="3381248"/>
                <a:ext cx="4326398" cy="840295"/>
              </a:xfrm>
              <a:prstGeom prst="rect">
                <a:avLst/>
              </a:prstGeom>
              <a:blipFill>
                <a:blip r:embed="rId10"/>
                <a:stretch>
                  <a:fillRect l="-5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5470161" y="2947476"/>
                <a:ext cx="5260479" cy="107721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600" dirty="0"/>
                  <a:t>※</a:t>
                </a:r>
                <a14:m>
                  <m:oMath xmlns:m="http://schemas.openxmlformats.org/officeDocument/2006/math">
                    <m:r>
                      <a:rPr lang="en-US" altLang="ja-JP" sz="1600" b="1" i="1">
                        <a:latin typeface="Cambria Math" panose="02040503050406030204" pitchFamily="18" charset="0"/>
                      </a:rPr>
                      <m:t>𝑪𝒐𝒔𝒕</m:t>
                    </m:r>
                    <m:r>
                      <a:rPr lang="en-US" altLang="ja-JP" sz="1600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6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ja-JP" altLang="en-US" sz="1600" b="1" i="1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altLang="ja-JP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ja-JP" sz="1600" b="1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ja-JP" sz="16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ja-JP" sz="1600" b="1" i="1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1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600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ja-JP" altLang="en-US" sz="16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ja-JP" sz="16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6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kumimoji="1" lang="ja-JP" altLang="en-US" sz="1600" dirty="0"/>
                  <a:t> 絶対値採用しない理由？</a:t>
                </a:r>
                <a:endParaRPr kumimoji="1" lang="en-US" altLang="ja-JP" sz="1600" dirty="0"/>
              </a:p>
              <a:p>
                <a:r>
                  <a:rPr lang="en-US" altLang="ja-JP" sz="1600" dirty="0"/>
                  <a:t>※</a:t>
                </a:r>
                <a:r>
                  <a:rPr lang="ja-JP" altLang="en-US" sz="1600" dirty="0"/>
                  <a:t>２で割る理由？</a:t>
                </a:r>
                <a:endParaRPr lang="en-US" altLang="ja-JP" sz="1600" dirty="0"/>
              </a:p>
              <a:p>
                <a:r>
                  <a:rPr kumimoji="1" lang="ja-JP" altLang="en-US" sz="1600" dirty="0"/>
                  <a:t>⇒微分</a:t>
                </a:r>
                <a:r>
                  <a:rPr lang="ja-JP" altLang="en-US" sz="1600" dirty="0"/>
                  <a:t>に</a:t>
                </a:r>
                <a:r>
                  <a:rPr kumimoji="1" lang="ja-JP" altLang="en-US" sz="1600" dirty="0"/>
                  <a:t>計算しやいため</a:t>
                </a:r>
                <a:endParaRPr kumimoji="1" lang="en-US" altLang="ja-JP" sz="1600" dirty="0"/>
              </a:p>
              <a:p>
                <a:r>
                  <a:rPr lang="en-US" altLang="ja-JP" sz="1600" dirty="0">
                    <a:hlinkClick r:id="rId11"/>
                  </a:rPr>
                  <a:t>https://qiita.com/Ryuichirou/items/97d923671a0015256173</a:t>
                </a:r>
                <a:endParaRPr kumimoji="1" lang="ja-JP" altLang="en-US" sz="16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161" y="2947476"/>
                <a:ext cx="5260479" cy="1077218"/>
              </a:xfrm>
              <a:prstGeom prst="rect">
                <a:avLst/>
              </a:prstGeom>
              <a:blipFill rotWithShape="1">
                <a:blip r:embed="rId12"/>
                <a:stretch>
                  <a:fillRect l="-462" t="-2247" r="-809" b="-6180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0210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256B578-1871-405E-9917-2E165DD5F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Linear Regression with Multiple Variables</a:t>
            </a:r>
            <a:endParaRPr lang="ja-JP" altLang="en-US" dirty="0"/>
          </a:p>
        </p:txBody>
      </p:sp>
      <p:pic>
        <p:nvPicPr>
          <p:cNvPr id="13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479" y="4037533"/>
            <a:ext cx="5556430" cy="292123"/>
          </a:xfrm>
          <a:prstGeom prst="rect">
            <a:avLst/>
          </a:prstGeom>
        </p:spPr>
      </p:pic>
      <p:sp>
        <p:nvSpPr>
          <p:cNvPr id="14" name="TextBox 7"/>
          <p:cNvSpPr txBox="1"/>
          <p:nvPr/>
        </p:nvSpPr>
        <p:spPr>
          <a:xfrm>
            <a:off x="725210" y="4018505"/>
            <a:ext cx="1636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Hypothesis:</a:t>
            </a:r>
          </a:p>
        </p:txBody>
      </p:sp>
      <p:sp>
        <p:nvSpPr>
          <p:cNvPr id="15" name="TextBox 10"/>
          <p:cNvSpPr txBox="1"/>
          <p:nvPr/>
        </p:nvSpPr>
        <p:spPr>
          <a:xfrm>
            <a:off x="506135" y="5062864"/>
            <a:ext cx="1856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Cost function:</a:t>
            </a:r>
          </a:p>
        </p:txBody>
      </p:sp>
      <p:sp>
        <p:nvSpPr>
          <p:cNvPr id="16" name="TextBox 14"/>
          <p:cNvSpPr txBox="1"/>
          <p:nvPr/>
        </p:nvSpPr>
        <p:spPr>
          <a:xfrm>
            <a:off x="725210" y="4489916"/>
            <a:ext cx="1636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Parameters:</a:t>
            </a:r>
          </a:p>
        </p:txBody>
      </p:sp>
      <p:pic>
        <p:nvPicPr>
          <p:cNvPr id="17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479" y="4536657"/>
            <a:ext cx="1348224" cy="227525"/>
          </a:xfrm>
          <a:prstGeom prst="rect">
            <a:avLst/>
          </a:prstGeom>
        </p:spPr>
      </p:pic>
      <p:pic>
        <p:nvPicPr>
          <p:cNvPr id="18" name="Picture 2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1" y="5701506"/>
            <a:ext cx="4772332" cy="702154"/>
          </a:xfrm>
          <a:prstGeom prst="rect">
            <a:avLst/>
          </a:prstGeom>
        </p:spPr>
      </p:pic>
      <p:graphicFrame>
        <p:nvGraphicFramePr>
          <p:cNvPr id="25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269290"/>
              </p:ext>
            </p:extLst>
          </p:nvPr>
        </p:nvGraphicFramePr>
        <p:xfrm>
          <a:off x="262202" y="937851"/>
          <a:ext cx="6244787" cy="160195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46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6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6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61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84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15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62326">
                <a:tc>
                  <a:txBody>
                    <a:bodyPr/>
                    <a:lstStyle/>
                    <a:p>
                      <a:pPr algn="ctr" fontAlgn="b"/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1300" b="1" u="none" strike="noStrike" baseline="0" dirty="0">
                          <a:effectLst/>
                          <a:latin typeface="+mj-lt"/>
                        </a:rPr>
                        <a:t> (</a:t>
                      </a:r>
                      <a:r>
                        <a:rPr lang="en-US" sz="1300" b="1" u="none" strike="noStrike" dirty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1300" b="1" u="none" strike="noStrike" baseline="30000" dirty="0">
                          <a:effectLst/>
                          <a:latin typeface="+mj-lt"/>
                        </a:rPr>
                        <a:t>2</a:t>
                      </a:r>
                      <a:r>
                        <a:rPr lang="en-US" sz="1300" b="1" u="none" strike="noStrike" baseline="0" dirty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1300" b="1" u="none" strike="noStrike" baseline="0" dirty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bedrooms</a:t>
                      </a:r>
                    </a:p>
                    <a:p>
                      <a:pPr algn="ctr" fontAlgn="b"/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floors</a:t>
                      </a:r>
                    </a:p>
                    <a:p>
                      <a:pPr algn="ctr" fontAlgn="b"/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13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3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  <a:latin typeface="+mj-lt"/>
                        </a:rPr>
                        <a:t>2104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308" marR="6308" marT="630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  <a:latin typeface="+mj-lt"/>
                        </a:rPr>
                        <a:t>1416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3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308" marR="6308" marT="630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  <a:latin typeface="+mj-lt"/>
                        </a:rPr>
                        <a:t>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  <a:latin typeface="+mj-lt"/>
                        </a:rPr>
                        <a:t>30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3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308" marR="6308" marT="630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024295"/>
              </p:ext>
            </p:extLst>
          </p:nvPr>
        </p:nvGraphicFramePr>
        <p:xfrm>
          <a:off x="1245156" y="947450"/>
          <a:ext cx="5298609" cy="160195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46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6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6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84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15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23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u="none" strike="noStrike" dirty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1300" b="1" u="none" strike="noStrike" baseline="0" dirty="0">
                          <a:effectLst/>
                          <a:latin typeface="+mj-lt"/>
                        </a:rPr>
                        <a:t> (</a:t>
                      </a:r>
                      <a:r>
                        <a:rPr lang="en-US" sz="1300" b="1" u="none" strike="noStrike" dirty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1300" b="1" u="none" strike="noStrike" baseline="30000" dirty="0">
                          <a:effectLst/>
                          <a:latin typeface="+mj-lt"/>
                        </a:rPr>
                        <a:t>2</a:t>
                      </a:r>
                      <a:r>
                        <a:rPr lang="en-US" sz="1300" b="1" u="none" strike="noStrike" baseline="0" dirty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1300" b="1" u="none" strike="noStrike" baseline="0" dirty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bedrooms</a:t>
                      </a:r>
                    </a:p>
                    <a:p>
                      <a:pPr algn="ctr" fontAlgn="b"/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 floors</a:t>
                      </a:r>
                    </a:p>
                    <a:p>
                      <a:pPr algn="ctr" fontAlgn="b"/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13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3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  <a:latin typeface="+mj-lt"/>
                        </a:rPr>
                        <a:t>2104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3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  <a:latin typeface="+mj-lt"/>
                        </a:rPr>
                        <a:t>1416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3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</a:p>
                  </a:txBody>
                  <a:tcPr marL="6308" marR="6308" marT="6308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  <a:latin typeface="+mj-lt"/>
                        </a:rPr>
                        <a:t>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  <a:latin typeface="+mj-lt"/>
                        </a:rPr>
                        <a:t>30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3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</a:p>
                  </a:txBody>
                  <a:tcPr marL="6308" marR="6308" marT="6308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</a:p>
                  </a:txBody>
                  <a:tcPr marL="6308" marR="6308" marT="630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7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03" y="1389335"/>
            <a:ext cx="230505" cy="154305"/>
          </a:xfrm>
          <a:prstGeom prst="rect">
            <a:avLst/>
          </a:prstGeom>
        </p:spPr>
      </p:pic>
      <p:pic>
        <p:nvPicPr>
          <p:cNvPr id="28" name="Picture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832" y="1389335"/>
            <a:ext cx="222885" cy="150495"/>
          </a:xfrm>
          <a:prstGeom prst="rect">
            <a:avLst/>
          </a:prstGeom>
        </p:spPr>
      </p:pic>
      <p:pic>
        <p:nvPicPr>
          <p:cNvPr id="29" name="Picture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865" y="1419634"/>
            <a:ext cx="228600" cy="150495"/>
          </a:xfrm>
          <a:prstGeom prst="rect">
            <a:avLst/>
          </a:prstGeom>
        </p:spPr>
      </p:pic>
      <p:pic>
        <p:nvPicPr>
          <p:cNvPr id="30" name="Picture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718" y="1419633"/>
            <a:ext cx="230505" cy="154305"/>
          </a:xfrm>
          <a:prstGeom prst="rect">
            <a:avLst/>
          </a:prstGeom>
        </p:spPr>
      </p:pic>
      <p:pic>
        <p:nvPicPr>
          <p:cNvPr id="31" name="Picture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818" y="1415824"/>
            <a:ext cx="120015" cy="163830"/>
          </a:xfrm>
          <a:prstGeom prst="rect">
            <a:avLst/>
          </a:prstGeom>
        </p:spPr>
      </p:pic>
      <p:pic>
        <p:nvPicPr>
          <p:cNvPr id="32" name="Picture 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142" y="1415937"/>
            <a:ext cx="234315" cy="150495"/>
          </a:xfrm>
          <a:prstGeom prst="rect">
            <a:avLst/>
          </a:prstGeom>
        </p:spPr>
      </p:pic>
      <p:sp>
        <p:nvSpPr>
          <p:cNvPr id="39" name="TextBox 18">
            <a:extLst>
              <a:ext uri="{FF2B5EF4-FFF2-40B4-BE49-F238E27FC236}">
                <a16:creationId xmlns:a16="http://schemas.microsoft.com/office/drawing/2014/main" id="{E073548A-6C54-464D-A4EC-0AE7AE6DD497}"/>
              </a:ext>
            </a:extLst>
          </p:cNvPr>
          <p:cNvSpPr txBox="1"/>
          <p:nvPr/>
        </p:nvSpPr>
        <p:spPr>
          <a:xfrm>
            <a:off x="1663373" y="6403660"/>
            <a:ext cx="77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Goal: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CEE8C670-93B0-4217-9079-1888E691E06A}"/>
                  </a:ext>
                </a:extLst>
              </p:cNvPr>
              <p:cNvSpPr txBox="1"/>
              <p:nvPr/>
            </p:nvSpPr>
            <p:spPr>
              <a:xfrm>
                <a:off x="2436572" y="6457045"/>
                <a:ext cx="2352312" cy="3373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𝑚𝑖𝑛𝑖𝑚𝑖𝑧𝑒</m:t>
                        </m:r>
                        <m:r>
                          <a:rPr kumimoji="1"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kumimoji="1"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kumimoji="1" lang="ja-JP" altLang="en-US" sz="2000" dirty="0">
                    <a:solidFill>
                      <a:schemeClr val="tx1"/>
                    </a:solidFill>
                  </a:rPr>
                  <a:t>        </a:t>
                </a:r>
              </a:p>
            </p:txBody>
          </p:sp>
        </mc:Choice>
        <mc:Fallback xmlns=""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CEE8C670-93B0-4217-9079-1888E691E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572" y="6457045"/>
                <a:ext cx="2352312" cy="337336"/>
              </a:xfrm>
              <a:prstGeom prst="rect">
                <a:avLst/>
              </a:prstGeom>
              <a:blipFill>
                <a:blip r:embed="rId24"/>
                <a:stretch>
                  <a:fillRect l="-3886" b="-267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72F8B554-A618-44DF-B718-8A71B98EBD35}"/>
                  </a:ext>
                </a:extLst>
              </p:cNvPr>
              <p:cNvSpPr txBox="1"/>
              <p:nvPr/>
            </p:nvSpPr>
            <p:spPr>
              <a:xfrm>
                <a:off x="2372148" y="4968061"/>
                <a:ext cx="4389168" cy="5761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kumimoji="1" lang="en-US" altLang="ja-JP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ja-JP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ja-JP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ja-JP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ja-JP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kumimoji="1" lang="en-US" altLang="ja-JP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kumimoji="1" lang="en-US" altLang="ja-JP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ja-JP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kumimoji="1" lang="en-US" altLang="ja-JP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ja-JP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ja-JP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ja-JP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ja-JP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ja-JP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72F8B554-A618-44DF-B718-8A71B98EB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148" y="4968061"/>
                <a:ext cx="4389168" cy="576183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D40CEC02-013F-4E24-B8A1-25B6D561AB7A}"/>
                  </a:ext>
                </a:extLst>
              </p:cNvPr>
              <p:cNvSpPr txBox="1"/>
              <p:nvPr/>
            </p:nvSpPr>
            <p:spPr>
              <a:xfrm>
                <a:off x="6854820" y="964718"/>
                <a:ext cx="53371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b="1" dirty="0"/>
                  <a:t>Input</a:t>
                </a:r>
                <a:r>
                  <a:rPr kumimoji="1" lang="en-US" altLang="ja-JP" dirty="0"/>
                  <a:t> &amp;</a:t>
                </a:r>
                <a:r>
                  <a:rPr lang="en-US" altLang="ja-JP" b="1" dirty="0"/>
                  <a:t>Output</a:t>
                </a:r>
                <a:r>
                  <a:rPr lang="en-US" altLang="ja-JP" dirty="0"/>
                  <a:t> :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D40CEC02-013F-4E24-B8A1-25B6D561A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820" y="964718"/>
                <a:ext cx="5337180" cy="369332"/>
              </a:xfrm>
              <a:prstGeom prst="rect">
                <a:avLst/>
              </a:prstGeom>
              <a:blipFill>
                <a:blip r:embed="rId28"/>
                <a:stretch>
                  <a:fillRect l="-913" t="-8197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DE2E197D-A1B0-4B2B-AE03-C46DE60EA39A}"/>
                  </a:ext>
                </a:extLst>
              </p:cNvPr>
              <p:cNvSpPr txBox="1"/>
              <p:nvPr/>
            </p:nvSpPr>
            <p:spPr>
              <a:xfrm>
                <a:off x="8277101" y="1387420"/>
                <a:ext cx="3295839" cy="13672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ja-JP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2104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45</m:t>
                              </m:r>
                            </m:e>
                          </m:eqArr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=460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DE2E197D-A1B0-4B2B-AE03-C46DE60EA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101" y="1387420"/>
                <a:ext cx="3295839" cy="136723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A07372B9-F25F-47C4-9183-BE35E12B0157}"/>
                  </a:ext>
                </a:extLst>
              </p:cNvPr>
              <p:cNvSpPr txBox="1"/>
              <p:nvPr/>
            </p:nvSpPr>
            <p:spPr>
              <a:xfrm>
                <a:off x="8430098" y="3468439"/>
                <a:ext cx="2684645" cy="14493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ja-JP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ja-JP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A07372B9-F25F-47C4-9183-BE35E12B0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0098" y="3468439"/>
                <a:ext cx="2684645" cy="1449308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06CA272-B9B3-4F90-BA78-5F94C5AC540B}"/>
              </a:ext>
            </a:extLst>
          </p:cNvPr>
          <p:cNvSpPr txBox="1"/>
          <p:nvPr/>
        </p:nvSpPr>
        <p:spPr>
          <a:xfrm>
            <a:off x="9640856" y="2806719"/>
            <a:ext cx="9060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50" b="1" dirty="0"/>
              <a:t>行列：</a:t>
            </a:r>
            <a:r>
              <a:rPr kumimoji="1" lang="en-US" altLang="ja-JP" sz="1050" b="1" dirty="0"/>
              <a:t>5×1</a:t>
            </a:r>
            <a:endParaRPr kumimoji="1" lang="ja-JP" altLang="en-US" sz="1050" b="1" dirty="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A64096A2-96DA-4CF7-8480-2F07A3D9B8BF}"/>
              </a:ext>
            </a:extLst>
          </p:cNvPr>
          <p:cNvSpPr txBox="1"/>
          <p:nvPr/>
        </p:nvSpPr>
        <p:spPr>
          <a:xfrm>
            <a:off x="8745140" y="4932059"/>
            <a:ext cx="9060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50" b="1" dirty="0"/>
              <a:t>行列：</a:t>
            </a:r>
            <a:r>
              <a:rPr kumimoji="1" lang="en-US" altLang="ja-JP" sz="1050" b="1" dirty="0"/>
              <a:t>5×1</a:t>
            </a:r>
            <a:endParaRPr kumimoji="1" lang="ja-JP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213374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39" grpId="0"/>
      <p:bldP spid="41" grpId="0"/>
      <p:bldP spid="37" grpId="0"/>
      <p:bldP spid="36" grpId="0"/>
      <p:bldP spid="4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256B578-1871-405E-9917-2E165DD5F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線形回帰（</a:t>
            </a:r>
            <a:r>
              <a:rPr lang="en-US" altLang="ja-JP" dirty="0"/>
              <a:t>Linear Regression) + </a:t>
            </a:r>
            <a:r>
              <a:rPr lang="ja-JP" altLang="en-US" dirty="0"/>
              <a:t>勾配降下法（</a:t>
            </a:r>
            <a:r>
              <a:rPr lang="en-US" altLang="ja-JP" dirty="0"/>
              <a:t>Gradient descent</a:t>
            </a:r>
            <a:r>
              <a:rPr lang="ja-JP" altLang="en-US" dirty="0"/>
              <a:t>）</a:t>
            </a:r>
          </a:p>
        </p:txBody>
      </p:sp>
      <p:sp>
        <p:nvSpPr>
          <p:cNvPr id="15" name="TextBox 10"/>
          <p:cNvSpPr txBox="1"/>
          <p:nvPr/>
        </p:nvSpPr>
        <p:spPr>
          <a:xfrm>
            <a:off x="201369" y="856436"/>
            <a:ext cx="1856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Cost function:</a:t>
            </a:r>
          </a:p>
        </p:txBody>
      </p:sp>
      <p:pic>
        <p:nvPicPr>
          <p:cNvPr id="19" name="Picture 2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782" y="1265143"/>
            <a:ext cx="109728" cy="304038"/>
          </a:xfrm>
          <a:prstGeom prst="rect">
            <a:avLst/>
          </a:prstGeom>
        </p:spPr>
      </p:pic>
      <p:sp>
        <p:nvSpPr>
          <p:cNvPr id="20" name="TextBox 9"/>
          <p:cNvSpPr txBox="1"/>
          <p:nvPr/>
        </p:nvSpPr>
        <p:spPr>
          <a:xfrm>
            <a:off x="8250894" y="2207532"/>
            <a:ext cx="394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(simultaneously update for every )</a:t>
            </a:r>
          </a:p>
        </p:txBody>
      </p:sp>
      <p:sp>
        <p:nvSpPr>
          <p:cNvPr id="21" name="TextBox 12"/>
          <p:cNvSpPr txBox="1"/>
          <p:nvPr/>
        </p:nvSpPr>
        <p:spPr>
          <a:xfrm>
            <a:off x="6968604" y="1214085"/>
            <a:ext cx="961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</a:t>
            </a:r>
            <a:endParaRPr lang="en-US" sz="2000" dirty="0"/>
          </a:p>
        </p:txBody>
      </p:sp>
      <p:pic>
        <p:nvPicPr>
          <p:cNvPr id="23" name="Picture 3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821" y="2052869"/>
            <a:ext cx="111636" cy="309326"/>
          </a:xfrm>
          <a:prstGeom prst="rect">
            <a:avLst/>
          </a:prstGeom>
        </p:spPr>
      </p:pic>
      <p:pic>
        <p:nvPicPr>
          <p:cNvPr id="2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727" y="1664792"/>
            <a:ext cx="3154583" cy="372389"/>
          </a:xfrm>
          <a:prstGeom prst="rect">
            <a:avLst/>
          </a:prstGeom>
        </p:spPr>
      </p:pic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BAF52C57-6DE2-4918-BB7C-B5F17029D46B}"/>
              </a:ext>
            </a:extLst>
          </p:cNvPr>
          <p:cNvSpPr txBox="1"/>
          <p:nvPr/>
        </p:nvSpPr>
        <p:spPr>
          <a:xfrm>
            <a:off x="5621673" y="856436"/>
            <a:ext cx="2518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2000" dirty="0">
                <a:solidFill>
                  <a:srgbClr val="FF0000"/>
                </a:solidFill>
              </a:rPr>
              <a:t>Gradient descent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0D3337C1-F1D5-4F22-B2FA-B659C51E05DE}"/>
              </a:ext>
            </a:extLst>
          </p:cNvPr>
          <p:cNvCxnSpPr/>
          <p:nvPr/>
        </p:nvCxnSpPr>
        <p:spPr>
          <a:xfrm>
            <a:off x="637911" y="2780699"/>
            <a:ext cx="1059725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FC6D0018-26E7-4EEE-B7B9-C1708709DC06}"/>
                  </a:ext>
                </a:extLst>
              </p:cNvPr>
              <p:cNvSpPr txBox="1"/>
              <p:nvPr/>
            </p:nvSpPr>
            <p:spPr>
              <a:xfrm>
                <a:off x="529843" y="3734449"/>
                <a:ext cx="8818344" cy="5084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kumimoji="1" lang="en-US" altLang="ja-JP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160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ja-JP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6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ja-JP" altLang="en-US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ja-JP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ja-JP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ja-JP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ja-JP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ja-JP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ja-JP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ja-JP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en-US" altLang="ja-JP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2∗</m:t>
                      </m:r>
                      <m:d>
                        <m:d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ja-JP" altLang="en-US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ja-JP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ja-JP" altLang="en-US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ja-JP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1600" i="1">
                          <a:latin typeface="Cambria Math" panose="02040503050406030204" pitchFamily="18" charset="0"/>
                        </a:rPr>
                        <m:t>2∗</m:t>
                      </m:r>
                      <m:d>
                        <m:d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ja-JP" altLang="en-US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ja-JP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kumimoji="1" lang="ja-JP" altLang="en-US" sz="1600" dirty="0"/>
              </a:p>
            </p:txBody>
          </p:sp>
        </mc:Choice>
        <mc:Fallback xmlns="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FC6D0018-26E7-4EEE-B7B9-C1708709D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843" y="3734449"/>
                <a:ext cx="8818344" cy="5084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1">
            <a:extLst>
              <a:ext uri="{FF2B5EF4-FFF2-40B4-BE49-F238E27FC236}">
                <a16:creationId xmlns:a16="http://schemas.microsoft.com/office/drawing/2014/main" id="{D19D1DB3-8773-4BED-A4CC-457D152B07D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10" y="1471704"/>
            <a:ext cx="5556430" cy="2921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DC22336E-F1C9-485F-BCBE-B36E9CB504EC}"/>
                  </a:ext>
                </a:extLst>
              </p:cNvPr>
              <p:cNvSpPr txBox="1"/>
              <p:nvPr/>
            </p:nvSpPr>
            <p:spPr>
              <a:xfrm>
                <a:off x="742810" y="1879001"/>
                <a:ext cx="4326398" cy="7562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ja-JP" alt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ja-JP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ja-JP" alt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DC22336E-F1C9-485F-BCBE-B36E9CB50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10" y="1879001"/>
                <a:ext cx="4326398" cy="756233"/>
              </a:xfrm>
              <a:prstGeom prst="rect">
                <a:avLst/>
              </a:prstGeom>
              <a:blipFill>
                <a:blip r:embed="rId12"/>
                <a:stretch>
                  <a:fillRect l="-5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1DB1A8FB-7342-4C87-9234-3B74C2BBB1CA}"/>
                  </a:ext>
                </a:extLst>
              </p:cNvPr>
              <p:cNvSpPr txBox="1"/>
              <p:nvPr/>
            </p:nvSpPr>
            <p:spPr>
              <a:xfrm>
                <a:off x="529843" y="3108680"/>
                <a:ext cx="6598926" cy="5084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kumimoji="1" lang="en-US" altLang="ja-JP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160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ja-JP" altLang="en-US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ja-JP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kumimoji="1" lang="en-US" altLang="ja-JP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160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ja-JP" sz="1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altLang="ja-JP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kumimoji="1" lang="ja-JP" altLang="en-US" sz="1600" dirty="0"/>
              </a:p>
            </p:txBody>
          </p:sp>
        </mc:Choice>
        <mc:Fallback xmlns="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1DB1A8FB-7342-4C87-9234-3B74C2BB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843" y="3108680"/>
                <a:ext cx="6598926" cy="50847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C6FA9EA6-7520-4B8E-A7B7-B21524AC0A81}"/>
                  </a:ext>
                </a:extLst>
              </p:cNvPr>
              <p:cNvSpPr txBox="1"/>
              <p:nvPr/>
            </p:nvSpPr>
            <p:spPr>
              <a:xfrm>
                <a:off x="449943" y="4338098"/>
                <a:ext cx="3900115" cy="6721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kumimoji="1" lang="en-US" altLang="ja-JP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1" lang="en-US" altLang="ja-JP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160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ja-JP" altLang="en-US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kumimoji="1" lang="en-US" altLang="ja-JP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ja-JP" altLang="en-US" sz="1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ja-JP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ja-JP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ja-JP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altLang="ja-JP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ja-JP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ja-JP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e>
                      </m:nary>
                      <m:sSubSup>
                        <m:sSubSupPr>
                          <m:ctrlPr>
                            <a:rPr lang="en-US" altLang="ja-JP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kumimoji="1" lang="ja-JP" altLang="en-US" sz="1600" dirty="0"/>
              </a:p>
            </p:txBody>
          </p:sp>
        </mc:Choice>
        <mc:Fallback xmlns="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C6FA9EA6-7520-4B8E-A7B7-B21524AC0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43" y="4338098"/>
                <a:ext cx="3900115" cy="6721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358E918-ED31-4816-9848-8773014DF27E}"/>
              </a:ext>
            </a:extLst>
          </p:cNvPr>
          <p:cNvSpPr txBox="1"/>
          <p:nvPr/>
        </p:nvSpPr>
        <p:spPr>
          <a:xfrm>
            <a:off x="201369" y="2780699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J=1</a:t>
            </a:r>
            <a:r>
              <a:rPr kumimoji="1" lang="ja-JP" altLang="en-US" b="1" dirty="0">
                <a:solidFill>
                  <a:srgbClr val="FF0000"/>
                </a:solidFill>
              </a:rPr>
              <a:t>の場合</a:t>
            </a:r>
            <a:r>
              <a:rPr lang="ja-JP" altLang="en-US" b="1" dirty="0">
                <a:solidFill>
                  <a:srgbClr val="FF0000"/>
                </a:solidFill>
              </a:rPr>
              <a:t>、推論以下：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pic>
        <p:nvPicPr>
          <p:cNvPr id="58" name="Picture 22">
            <a:extLst>
              <a:ext uri="{FF2B5EF4-FFF2-40B4-BE49-F238E27FC236}">
                <a16:creationId xmlns:a16="http://schemas.microsoft.com/office/drawing/2014/main" id="{83D180EC-1013-4A78-B16B-FBFC6B58D2E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805" y="5878332"/>
            <a:ext cx="3686175" cy="624078"/>
          </a:xfrm>
          <a:prstGeom prst="rect">
            <a:avLst/>
          </a:prstGeom>
        </p:spPr>
      </p:pic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55F9CBCB-4F23-4DB0-B9FE-47F907A7072F}"/>
              </a:ext>
            </a:extLst>
          </p:cNvPr>
          <p:cNvSpPr txBox="1"/>
          <p:nvPr/>
        </p:nvSpPr>
        <p:spPr>
          <a:xfrm>
            <a:off x="6096000" y="5312948"/>
            <a:ext cx="2518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</a:rPr>
              <a:t>Gradient descent</a:t>
            </a:r>
          </a:p>
        </p:txBody>
      </p:sp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1F5AFD70-2333-4A31-9B84-66197F2BE56B}"/>
              </a:ext>
            </a:extLst>
          </p:cNvPr>
          <p:cNvCxnSpPr/>
          <p:nvPr/>
        </p:nvCxnSpPr>
        <p:spPr>
          <a:xfrm>
            <a:off x="637911" y="5216646"/>
            <a:ext cx="1059725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86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4" grpId="0"/>
      <p:bldP spid="55" grpId="0"/>
      <p:bldP spid="4" grpId="0"/>
      <p:bldP spid="6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256B578-1871-405E-9917-2E165DD5F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線形回帰（</a:t>
            </a:r>
            <a:r>
              <a:rPr lang="en-US" altLang="ja-JP" dirty="0"/>
              <a:t>Linear Regression) + </a:t>
            </a:r>
            <a:r>
              <a:rPr lang="ja-JP" altLang="en-US" dirty="0"/>
              <a:t>勾配降下法（</a:t>
            </a:r>
            <a:r>
              <a:rPr lang="en-US" altLang="ja-JP" dirty="0"/>
              <a:t>Gradient descent</a:t>
            </a:r>
            <a:r>
              <a:rPr lang="ja-JP" altLang="en-US" dirty="0"/>
              <a:t>）</a:t>
            </a:r>
          </a:p>
        </p:txBody>
      </p:sp>
      <p:pic>
        <p:nvPicPr>
          <p:cNvPr id="58" name="Picture 22">
            <a:extLst>
              <a:ext uri="{FF2B5EF4-FFF2-40B4-BE49-F238E27FC236}">
                <a16:creationId xmlns:a16="http://schemas.microsoft.com/office/drawing/2014/main" id="{83D180EC-1013-4A78-B16B-FBFC6B58D2E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31" y="3873434"/>
            <a:ext cx="4227059" cy="715651"/>
          </a:xfrm>
          <a:prstGeom prst="rect">
            <a:avLst/>
          </a:prstGeom>
        </p:spPr>
      </p:pic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55F9CBCB-4F23-4DB0-B9FE-47F907A7072F}"/>
              </a:ext>
            </a:extLst>
          </p:cNvPr>
          <p:cNvSpPr txBox="1"/>
          <p:nvPr/>
        </p:nvSpPr>
        <p:spPr>
          <a:xfrm>
            <a:off x="290145" y="3467634"/>
            <a:ext cx="2518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solidFill>
                  <a:srgbClr val="FF0000"/>
                </a:solidFill>
              </a:rPr>
              <a:t>Gradient descent:</a:t>
            </a: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74C08114-D355-492E-9BEB-2DA259B2C73A}"/>
              </a:ext>
            </a:extLst>
          </p:cNvPr>
          <p:cNvSpPr txBox="1"/>
          <p:nvPr/>
        </p:nvSpPr>
        <p:spPr>
          <a:xfrm>
            <a:off x="201369" y="856436"/>
            <a:ext cx="1856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Cost function: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A898E883-6F9F-4054-8892-F5712BFC89EA}"/>
                  </a:ext>
                </a:extLst>
              </p:cNvPr>
              <p:cNvSpPr txBox="1"/>
              <p:nvPr/>
            </p:nvSpPr>
            <p:spPr>
              <a:xfrm>
                <a:off x="2784674" y="1077143"/>
                <a:ext cx="4326398" cy="7562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ja-JP" alt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ja-JP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ja-JP" alt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A898E883-6F9F-4054-8892-F5712BFC8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4674" y="1077143"/>
                <a:ext cx="4326398" cy="756233"/>
              </a:xfrm>
              <a:prstGeom prst="rect">
                <a:avLst/>
              </a:prstGeom>
              <a:blipFill>
                <a:blip r:embed="rId5"/>
                <a:stretch>
                  <a:fillRect l="-5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1">
            <a:extLst>
              <a:ext uri="{FF2B5EF4-FFF2-40B4-BE49-F238E27FC236}">
                <a16:creationId xmlns:a16="http://schemas.microsoft.com/office/drawing/2014/main" id="{5DB3E341-542A-4D95-92B3-F2A77CBC7D3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2467" b="6903"/>
          <a:stretch/>
        </p:blipFill>
        <p:spPr>
          <a:xfrm>
            <a:off x="893731" y="1334595"/>
            <a:ext cx="1529874" cy="27195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97FFE0D-56B6-42D0-9EC8-24FFC893C2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845" y="4920425"/>
            <a:ext cx="8117104" cy="1910806"/>
          </a:xfrm>
          <a:prstGeom prst="rect">
            <a:avLst/>
          </a:prstGeom>
        </p:spPr>
      </p:pic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71FA7649-EF3D-4238-A2A2-7A2C1D6A812E}"/>
              </a:ext>
            </a:extLst>
          </p:cNvPr>
          <p:cNvGrpSpPr/>
          <p:nvPr/>
        </p:nvGrpSpPr>
        <p:grpSpPr>
          <a:xfrm>
            <a:off x="6765470" y="1738242"/>
            <a:ext cx="5426530" cy="4259003"/>
            <a:chOff x="6475325" y="2730586"/>
            <a:chExt cx="5426530" cy="4259003"/>
          </a:xfrm>
        </p:grpSpPr>
        <p:pic>
          <p:nvPicPr>
            <p:cNvPr id="33" name="Picture 2" descr="C:\Users\Public\Documents\ml-class\lectures-slides\assets\2.bowl.png">
              <a:extLst>
                <a:ext uri="{FF2B5EF4-FFF2-40B4-BE49-F238E27FC236}">
                  <a16:creationId xmlns:a16="http://schemas.microsoft.com/office/drawing/2014/main" id="{9444A011-7D24-4EE3-BA70-F0525A3173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5325" y="2730586"/>
              <a:ext cx="5426530" cy="4259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1F863FA4-E660-4AA3-886C-911CCBA144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58384" y="4665964"/>
              <a:ext cx="144684" cy="21133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5" name="楕円 34">
              <a:extLst>
                <a:ext uri="{FF2B5EF4-FFF2-40B4-BE49-F238E27FC236}">
                  <a16:creationId xmlns:a16="http://schemas.microsoft.com/office/drawing/2014/main" id="{58BE3ACF-B442-47A3-A720-CCC7E92BD727}"/>
                </a:ext>
              </a:extLst>
            </p:cNvPr>
            <p:cNvSpPr/>
            <p:nvPr/>
          </p:nvSpPr>
          <p:spPr>
            <a:xfrm flipH="1">
              <a:off x="9766238" y="4558935"/>
              <a:ext cx="144684" cy="14468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楕円 36">
              <a:extLst>
                <a:ext uri="{FF2B5EF4-FFF2-40B4-BE49-F238E27FC236}">
                  <a16:creationId xmlns:a16="http://schemas.microsoft.com/office/drawing/2014/main" id="{37B9FC24-68DD-444A-89C2-AE08F8FBA7DE}"/>
                </a:ext>
              </a:extLst>
            </p:cNvPr>
            <p:cNvSpPr/>
            <p:nvPr/>
          </p:nvSpPr>
          <p:spPr>
            <a:xfrm flipH="1">
              <a:off x="9568286" y="4851209"/>
              <a:ext cx="144684" cy="14468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03CEE358-0785-4C20-A403-559EB56D19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731" y="1919909"/>
            <a:ext cx="8106938" cy="77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38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77BC74F-4BB8-4AEF-B085-A685AD4CBC4A}"/>
              </a:ext>
            </a:extLst>
          </p:cNvPr>
          <p:cNvSpPr/>
          <p:nvPr/>
        </p:nvSpPr>
        <p:spPr>
          <a:xfrm>
            <a:off x="290145" y="929640"/>
            <a:ext cx="112471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b="1" dirty="0"/>
              <a:t>思考：</a:t>
            </a:r>
            <a:endParaRPr lang="en-US" altLang="ja-JP" sz="2400" b="1" dirty="0"/>
          </a:p>
          <a:p>
            <a:r>
              <a:rPr lang="ja-JP" altLang="en-US" sz="2400" b="1" i="1" dirty="0"/>
              <a:t>　　</a:t>
            </a:r>
            <a:r>
              <a:rPr lang="ja-JP" altLang="en-US" sz="2000" i="1" dirty="0"/>
              <a:t>明示的にプログラムしなくても</a:t>
            </a:r>
            <a:r>
              <a:rPr lang="ja-JP" altLang="en-US" sz="2000" b="1" i="1" dirty="0"/>
              <a:t>学習する能力をコンピュータに与える</a:t>
            </a:r>
            <a:r>
              <a:rPr lang="ja-JP" altLang="en-US" sz="2000" i="1" dirty="0"/>
              <a:t>研究分野 　</a:t>
            </a:r>
            <a:endParaRPr lang="en-US" altLang="ja-JP" sz="2400" i="1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53D59D5-A111-4A9D-A7C5-0F0199CB3E42}"/>
              </a:ext>
            </a:extLst>
          </p:cNvPr>
          <p:cNvSpPr/>
          <p:nvPr/>
        </p:nvSpPr>
        <p:spPr>
          <a:xfrm>
            <a:off x="835685" y="1902877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sz="2000" i="1" dirty="0"/>
              <a:t>で</a:t>
            </a:r>
            <a:r>
              <a:rPr lang="ja-JP" altLang="en-US" sz="2000" b="1" i="1" dirty="0"/>
              <a:t>「</a:t>
            </a:r>
            <a:r>
              <a:rPr lang="ja-JP" altLang="en-US" b="1" i="1" dirty="0"/>
              <a:t>コンピュータに与える学習する能力」</a:t>
            </a:r>
            <a:r>
              <a:rPr lang="ja-JP" altLang="en-US" i="1" dirty="0"/>
              <a:t>はなの能力？</a:t>
            </a:r>
            <a:endParaRPr lang="en-US" altLang="ja-JP" i="1" dirty="0"/>
          </a:p>
        </p:txBody>
      </p:sp>
    </p:spTree>
    <p:extLst>
      <p:ext uri="{BB962C8B-B14F-4D97-AF65-F5344CB8AC3E}">
        <p14:creationId xmlns:p14="http://schemas.microsoft.com/office/powerpoint/2010/main" val="39667508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A64851-D0B0-4C92-80FA-E8A2F6FF67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090029"/>
            <a:ext cx="10653346" cy="2387600"/>
          </a:xfrm>
        </p:spPr>
        <p:txBody>
          <a:bodyPr>
            <a:normAutofit/>
          </a:bodyPr>
          <a:lstStyle/>
          <a:p>
            <a:r>
              <a:rPr lang="en-US" altLang="ja-JP" sz="5400" b="1" dirty="0"/>
              <a:t>Unsupervised learning</a:t>
            </a:r>
            <a:br>
              <a:rPr lang="en-US" altLang="ja-JP" sz="5400" b="1" dirty="0"/>
            </a:br>
            <a:r>
              <a:rPr lang="en-US" altLang="ja-JP" sz="4400" b="1" dirty="0"/>
              <a:t># k-means</a:t>
            </a:r>
            <a:endParaRPr lang="ja-JP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3385528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1B22C4F1-FE56-4ED1-BE33-4498B11F3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ja-JP" altLang="en-US" b="1" dirty="0"/>
              <a:t>人工知能（</a:t>
            </a:r>
            <a:r>
              <a:rPr lang="en-US" altLang="ja-JP" b="1" dirty="0"/>
              <a:t>artificial intelligence</a:t>
            </a:r>
            <a:r>
              <a:rPr lang="ja-JP" altLang="en-US" b="1" dirty="0"/>
              <a:t>）</a:t>
            </a:r>
            <a:endParaRPr lang="en-US" altLang="ja-JP" b="1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ja-JP" altLang="en-US" b="1" dirty="0"/>
              <a:t> 人工知能とは</a:t>
            </a:r>
            <a:endParaRPr lang="en-US" altLang="ja-JP" b="1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ja-JP" altLang="en-US" b="1" dirty="0"/>
              <a:t> </a:t>
            </a:r>
            <a:r>
              <a:rPr lang="en-US" altLang="ja-JP" b="1" dirty="0"/>
              <a:t>AI</a:t>
            </a:r>
            <a:r>
              <a:rPr lang="ja-JP" altLang="en-US" b="1" dirty="0"/>
              <a:t>研究の歴史</a:t>
            </a:r>
            <a:endParaRPr lang="en-US" altLang="ja-JP" b="1" dirty="0"/>
          </a:p>
          <a:p>
            <a:pPr lvl="1">
              <a:buFont typeface="Wingdings" panose="05000000000000000000" pitchFamily="2" charset="2"/>
              <a:buChar char="p"/>
            </a:pPr>
            <a:endParaRPr lang="en-US" altLang="ja-JP" b="1" dirty="0"/>
          </a:p>
          <a:p>
            <a:pPr>
              <a:buFont typeface="Wingdings" panose="05000000000000000000" pitchFamily="2" charset="2"/>
              <a:buChar char="n"/>
            </a:pPr>
            <a:r>
              <a:rPr lang="ja-JP" altLang="en-US" b="1" dirty="0"/>
              <a:t>機械学習（</a:t>
            </a:r>
            <a:r>
              <a:rPr lang="en-US" altLang="ja-JP" b="1" dirty="0"/>
              <a:t>machine learning</a:t>
            </a:r>
            <a:r>
              <a:rPr lang="ja-JP" altLang="en-US" b="1" dirty="0"/>
              <a:t>）</a:t>
            </a:r>
            <a:endParaRPr lang="en-US" altLang="ja-JP" b="1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ja-JP" altLang="en-US" b="1" dirty="0"/>
              <a:t> 機械学習とは</a:t>
            </a:r>
            <a:endParaRPr lang="en-US" altLang="ja-JP" b="1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ja-JP" altLang="en-US" b="1" dirty="0"/>
              <a:t> 教師あり学習</a:t>
            </a:r>
            <a:endParaRPr lang="en-US" altLang="ja-JP" b="1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ja-JP" altLang="en-US" b="1" dirty="0"/>
              <a:t> </a:t>
            </a:r>
            <a:r>
              <a:rPr lang="ja-JP" altLang="en-US" dirty="0"/>
              <a:t>例：線形回帰（</a:t>
            </a:r>
            <a:r>
              <a:rPr lang="en-US" altLang="ja-JP" dirty="0"/>
              <a:t>Linear Regression</a:t>
            </a:r>
            <a:r>
              <a:rPr lang="ja-JP" altLang="en-US" dirty="0"/>
              <a:t>）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ja-JP" altLang="en-US" b="1" dirty="0"/>
              <a:t>教師なし学習</a:t>
            </a:r>
            <a:endParaRPr lang="en-US" altLang="ja-JP" b="1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ja-JP" altLang="en-US" dirty="0"/>
              <a:t> 例：</a:t>
            </a:r>
            <a:r>
              <a:rPr lang="en-US" altLang="ja-JP" dirty="0"/>
              <a:t>K-means</a:t>
            </a:r>
          </a:p>
          <a:p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1A5417D5-6516-48D7-A622-A46C2441F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Agenda</a:t>
            </a:r>
            <a:r>
              <a:rPr kumimoji="1" lang="ja-JP" altLang="en-US" dirty="0"/>
              <a:t>：入門</a:t>
            </a:r>
          </a:p>
        </p:txBody>
      </p:sp>
    </p:spTree>
    <p:extLst>
      <p:ext uri="{BB962C8B-B14F-4D97-AF65-F5344CB8AC3E}">
        <p14:creationId xmlns:p14="http://schemas.microsoft.com/office/powerpoint/2010/main" val="3459076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3A670DA6-BE63-4FBD-8ABF-9F61026A7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145" y="228600"/>
            <a:ext cx="11737731" cy="536332"/>
          </a:xfrm>
        </p:spPr>
        <p:txBody>
          <a:bodyPr/>
          <a:lstStyle/>
          <a:p>
            <a:r>
              <a:rPr kumimoji="1" lang="ja-JP" altLang="en-US" dirty="0"/>
              <a:t>教師</a:t>
            </a:r>
            <a:r>
              <a:rPr lang="ja-JP" altLang="en-US" dirty="0"/>
              <a:t>なし</a:t>
            </a:r>
            <a:r>
              <a:rPr kumimoji="1" lang="ja-JP" altLang="en-US" dirty="0"/>
              <a:t>学習の理解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DD158F5B-61F6-4B63-B639-FB3C2F9A9B0F}"/>
                  </a:ext>
                </a:extLst>
              </p:cNvPr>
              <p:cNvSpPr txBox="1"/>
              <p:nvPr/>
            </p:nvSpPr>
            <p:spPr>
              <a:xfrm>
                <a:off x="263745" y="911027"/>
                <a:ext cx="53371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b="1" dirty="0"/>
                  <a:t>Input</a:t>
                </a:r>
                <a:r>
                  <a:rPr kumimoji="1" lang="en-US" altLang="ja-JP" dirty="0"/>
                  <a:t> </a:t>
                </a:r>
                <a:r>
                  <a:rPr kumimoji="1" lang="en-US" altLang="ja-JP" strike="sngStrike" dirty="0">
                    <a:solidFill>
                      <a:schemeClr val="bg1">
                        <a:lumMod val="65000"/>
                      </a:schemeClr>
                    </a:solidFill>
                  </a:rPr>
                  <a:t>&amp;</a:t>
                </a:r>
                <a:r>
                  <a:rPr lang="en-US" altLang="ja-JP" b="1" strike="sngStrike" dirty="0">
                    <a:solidFill>
                      <a:schemeClr val="bg1">
                        <a:lumMod val="65000"/>
                      </a:schemeClr>
                    </a:solidFill>
                  </a:rPr>
                  <a:t>Output</a:t>
                </a:r>
                <a:r>
                  <a:rPr lang="en-US" altLang="ja-JP" strike="sngStrike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altLang="ja-JP" dirty="0"/>
                  <a:t>: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, 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DD158F5B-61F6-4B63-B639-FB3C2F9A9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45" y="911027"/>
                <a:ext cx="5337180" cy="369332"/>
              </a:xfrm>
              <a:prstGeom prst="rect">
                <a:avLst/>
              </a:prstGeom>
              <a:blipFill>
                <a:blip r:embed="rId2"/>
                <a:stretch>
                  <a:fillRect l="-913" t="-8197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7826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2" descr="201104061601534923">
            <a:extLst>
              <a:ext uri="{FF2B5EF4-FFF2-40B4-BE49-F238E27FC236}">
                <a16:creationId xmlns:a16="http://schemas.microsoft.com/office/drawing/2014/main" id="{B60AD702-B713-4A34-8B16-1731F044F7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" r="71153" b="55271"/>
          <a:stretch/>
        </p:blipFill>
        <p:spPr bwMode="auto">
          <a:xfrm>
            <a:off x="8979432" y="1749451"/>
            <a:ext cx="2798742" cy="281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タイトル 2">
            <a:extLst>
              <a:ext uri="{FF2B5EF4-FFF2-40B4-BE49-F238E27FC236}">
                <a16:creationId xmlns:a16="http://schemas.microsoft.com/office/drawing/2014/main" id="{3A670DA6-BE63-4FBD-8ABF-9F61026A7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145" y="228600"/>
            <a:ext cx="11737731" cy="536332"/>
          </a:xfrm>
        </p:spPr>
        <p:txBody>
          <a:bodyPr/>
          <a:lstStyle/>
          <a:p>
            <a:r>
              <a:rPr kumimoji="1" lang="ja-JP" altLang="en-US" dirty="0"/>
              <a:t>教師</a:t>
            </a:r>
            <a:r>
              <a:rPr lang="ja-JP" altLang="en-US" dirty="0"/>
              <a:t>なし</a:t>
            </a:r>
            <a:r>
              <a:rPr kumimoji="1" lang="ja-JP" altLang="en-US" dirty="0"/>
              <a:t>学習の理解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6DA60F54-C7FF-42B1-A71F-E9E3410777A6}"/>
                  </a:ext>
                </a:extLst>
              </p:cNvPr>
              <p:cNvSpPr txBox="1"/>
              <p:nvPr/>
            </p:nvSpPr>
            <p:spPr>
              <a:xfrm>
                <a:off x="290145" y="1895180"/>
                <a:ext cx="9022531" cy="1790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b="1" dirty="0"/>
                  <a:t>Clustering</a:t>
                </a:r>
                <a:r>
                  <a:rPr lang="ja-JP" altLang="en-US" b="1" dirty="0"/>
                  <a:t>の問題定義</a:t>
                </a:r>
                <a:r>
                  <a:rPr lang="en-US" altLang="ja-JP" dirty="0"/>
                  <a:t> :</a:t>
                </a:r>
              </a:p>
              <a:p>
                <a:r>
                  <a:rPr lang="ja-JP" altLang="en-US" dirty="0"/>
                  <a:t>　</a:t>
                </a:r>
                <a:r>
                  <a:rPr lang="en-US" altLang="ja-JP" dirty="0"/>
                  <a:t>find</a:t>
                </a:r>
                <a:r>
                  <a:rPr lang="ja-JP" altLang="en-US" dirty="0"/>
                  <a:t> </a:t>
                </a:r>
                <a:r>
                  <a:rPr lang="en-US" altLang="ja-JP" dirty="0"/>
                  <a:t>K</a:t>
                </a:r>
                <a:r>
                  <a:rPr lang="ja-JP" altLang="en-US" dirty="0"/>
                  <a:t>個</a:t>
                </a:r>
                <a:r>
                  <a:rPr lang="en-US" altLang="ja-JP" dirty="0"/>
                  <a:t>cluster   </a:t>
                </a:r>
                <a:r>
                  <a:rPr lang="ja-JP" altLang="en-US" dirty="0"/>
                  <a:t>←　</a:t>
                </a:r>
                <a:r>
                  <a:rPr lang="en-US" altLang="ja-JP" dirty="0"/>
                  <a:t>K</a:t>
                </a:r>
                <a:r>
                  <a:rPr lang="ja-JP" altLang="en-US" dirty="0"/>
                  <a:t>が</a:t>
                </a:r>
                <a:r>
                  <a:rPr lang="en-US" altLang="ja-JP" dirty="0"/>
                  <a:t>Input</a:t>
                </a:r>
                <a:r>
                  <a:rPr lang="ja-JP" altLang="en-US" dirty="0"/>
                  <a:t>値</a:t>
                </a:r>
                <a:endParaRPr lang="en-US" altLang="ja-JP" dirty="0"/>
              </a:p>
              <a:p>
                <a:r>
                  <a:rPr lang="ja-JP" altLang="en-US" dirty="0"/>
                  <a:t>    ➔</a:t>
                </a:r>
                <a:r>
                  <a:rPr lang="en-US" altLang="ja-JP" dirty="0"/>
                  <a:t>find K</a:t>
                </a:r>
                <a:r>
                  <a:rPr lang="ja-JP" altLang="en-US" dirty="0"/>
                  <a:t>個</a:t>
                </a:r>
                <a:r>
                  <a:rPr lang="en-US" altLang="ja-JP" dirty="0"/>
                  <a:t>cluster</a:t>
                </a:r>
                <a:r>
                  <a:rPr lang="ja-JP" altLang="en-US" dirty="0"/>
                  <a:t>の中心：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=1,2,3,…,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endParaRPr lang="en-US" altLang="ja-JP" b="0" dirty="0">
                  <a:ea typeface="Cambria Math" panose="02040503050406030204" pitchFamily="18" charset="0"/>
                </a:endParaRPr>
              </a:p>
              <a:p>
                <a:r>
                  <a:rPr lang="ja-JP" altLang="en-US" dirty="0"/>
                  <a:t>    ➔</a:t>
                </a:r>
                <a:r>
                  <a:rPr lang="en-US" altLang="ja-JP" dirty="0"/>
                  <a:t>find</a:t>
                </a:r>
                <a:r>
                  <a:rPr lang="ja-JP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𝑛𝑘</m:t>
                        </m:r>
                      </m:sub>
                    </m:sSub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0, 1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ja-JP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ja-JP" sz="1600" dirty="0"/>
                  <a:t> </a:t>
                </a:r>
                <a:r>
                  <a:rPr lang="ja-JP" altLang="en-US" sz="1600" dirty="0"/>
                  <a:t>がクラスター</a:t>
                </a:r>
                <a:r>
                  <a:rPr lang="en-US" altLang="ja-JP" sz="1600" dirty="0"/>
                  <a:t>k</a:t>
                </a:r>
                <a:r>
                  <a:rPr lang="ja-JP" altLang="en-US" sz="1600" dirty="0"/>
                  <a:t>に割り当てられている場合に</a:t>
                </a:r>
                <a:r>
                  <a:rPr lang="en-US" altLang="ja-JP" sz="1600" dirty="0"/>
                  <a:t>1</a:t>
                </a:r>
                <a:r>
                  <a:rPr lang="ja-JP" altLang="en-US" sz="1600" dirty="0"/>
                  <a:t>となり、</a:t>
                </a:r>
                <a:endParaRPr lang="en-US" altLang="ja-JP" sz="1600" dirty="0"/>
              </a:p>
              <a:p>
                <a:r>
                  <a:rPr lang="en-US" altLang="ja-JP" sz="1600" dirty="0"/>
                  <a:t>                                        </a:t>
                </a:r>
                <a:r>
                  <a:rPr lang="ja-JP" altLang="en-US" sz="1600" dirty="0"/>
                  <a:t>そうでなければ</a:t>
                </a:r>
                <a:r>
                  <a:rPr lang="en-US" altLang="ja-JP" sz="1600" dirty="0"/>
                  <a:t>0</a:t>
                </a:r>
                <a:r>
                  <a:rPr lang="ja-JP" altLang="en-US" dirty="0"/>
                  <a:t>                                            </a:t>
                </a:r>
                <a:endParaRPr lang="en-US" altLang="ja-JP" dirty="0"/>
              </a:p>
              <a:p>
                <a:r>
                  <a:rPr lang="ja-JP" altLang="en-US" dirty="0"/>
                  <a:t>　　　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6DA60F54-C7FF-42B1-A71F-E9E341077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45" y="1895180"/>
                <a:ext cx="9022531" cy="1790042"/>
              </a:xfrm>
              <a:prstGeom prst="rect">
                <a:avLst/>
              </a:prstGeom>
              <a:blipFill>
                <a:blip r:embed="rId3"/>
                <a:stretch>
                  <a:fillRect l="-608" t="-23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図 4">
            <a:extLst>
              <a:ext uri="{FF2B5EF4-FFF2-40B4-BE49-F238E27FC236}">
                <a16:creationId xmlns:a16="http://schemas.microsoft.com/office/drawing/2014/main" id="{9965D114-CD47-433D-AAE4-33001AFAF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9693" y="4841806"/>
            <a:ext cx="2947387" cy="10240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D552C8ED-20DA-4184-BD08-46937423E710}"/>
                  </a:ext>
                </a:extLst>
              </p:cNvPr>
              <p:cNvSpPr txBox="1"/>
              <p:nvPr/>
            </p:nvSpPr>
            <p:spPr>
              <a:xfrm>
                <a:off x="3044054" y="5879541"/>
                <a:ext cx="376911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2400" b="1" dirty="0">
                    <a:solidFill>
                      <a:srgbClr val="FF0000"/>
                    </a:solidFill>
                  </a:rPr>
                  <a:t>Goal: </a:t>
                </a:r>
                <a14:m>
                  <m:oMath xmlns:m="http://schemas.openxmlformats.org/officeDocument/2006/math">
                    <m:r>
                      <a:rPr lang="en-US" altLang="ja-JP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𝒎𝒊𝒏𝒊𝒎𝒊𝒛𝒆</m:t>
                    </m:r>
                  </m:oMath>
                </a14:m>
                <a:r>
                  <a:rPr kumimoji="1" lang="ja-JP" alt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ja-JP" sz="2400" b="1" dirty="0">
                    <a:solidFill>
                      <a:srgbClr val="FF0000"/>
                    </a:solidFill>
                  </a:rPr>
                  <a:t>J</a:t>
                </a:r>
                <a:r>
                  <a:rPr kumimoji="1" lang="ja-JP" altLang="en-US" sz="2400" b="1" dirty="0">
                    <a:solidFill>
                      <a:srgbClr val="FF0000"/>
                    </a:solidFill>
                  </a:rPr>
                  <a:t>        </a:t>
                </a:r>
              </a:p>
            </p:txBody>
          </p:sp>
        </mc:Choice>
        <mc:Fallback xmlns="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D552C8ED-20DA-4184-BD08-46937423E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054" y="5879541"/>
                <a:ext cx="3769118" cy="369332"/>
              </a:xfrm>
              <a:prstGeom prst="rect">
                <a:avLst/>
              </a:prstGeom>
              <a:blipFill>
                <a:blip r:embed="rId6"/>
                <a:stretch>
                  <a:fillRect l="-4847" t="-24590" b="-4918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F5F5D28A-730B-453D-9E38-5CF622103DCF}"/>
              </a:ext>
            </a:extLst>
          </p:cNvPr>
          <p:cNvSpPr txBox="1"/>
          <p:nvPr/>
        </p:nvSpPr>
        <p:spPr>
          <a:xfrm>
            <a:off x="263745" y="4350135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/>
              <a:t>Objective Function(</a:t>
            </a:r>
            <a:r>
              <a:rPr lang="ja-JP" altLang="en-US" b="1" dirty="0"/>
              <a:t>目標関数</a:t>
            </a:r>
            <a:r>
              <a:rPr lang="en-US" altLang="ja-JP" b="1" dirty="0"/>
              <a:t>)</a:t>
            </a:r>
            <a:r>
              <a:rPr lang="ja-JP" altLang="en-US" b="1" dirty="0"/>
              <a:t>：</a:t>
            </a:r>
            <a:endParaRPr lang="en-US" altLang="ja-JP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DD158F5B-61F6-4B63-B639-FB3C2F9A9B0F}"/>
                  </a:ext>
                </a:extLst>
              </p:cNvPr>
              <p:cNvSpPr txBox="1"/>
              <p:nvPr/>
            </p:nvSpPr>
            <p:spPr>
              <a:xfrm>
                <a:off x="263745" y="911027"/>
                <a:ext cx="53371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b="1" dirty="0"/>
                  <a:t>Input</a:t>
                </a:r>
                <a:r>
                  <a:rPr kumimoji="1" lang="en-US" altLang="ja-JP" dirty="0"/>
                  <a:t> </a:t>
                </a:r>
                <a:r>
                  <a:rPr kumimoji="1" lang="en-US" altLang="ja-JP" strike="sngStrike" dirty="0">
                    <a:solidFill>
                      <a:schemeClr val="bg1">
                        <a:lumMod val="65000"/>
                      </a:schemeClr>
                    </a:solidFill>
                  </a:rPr>
                  <a:t>&amp;</a:t>
                </a:r>
                <a:r>
                  <a:rPr lang="en-US" altLang="ja-JP" b="1" strike="sngStrike" dirty="0">
                    <a:solidFill>
                      <a:schemeClr val="bg1">
                        <a:lumMod val="65000"/>
                      </a:schemeClr>
                    </a:solidFill>
                  </a:rPr>
                  <a:t>Output</a:t>
                </a:r>
                <a:r>
                  <a:rPr lang="en-US" altLang="ja-JP" strike="sngStrike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altLang="ja-JP" dirty="0"/>
                  <a:t>: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, 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DD158F5B-61F6-4B63-B639-FB3C2F9A9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45" y="911027"/>
                <a:ext cx="5337180" cy="369332"/>
              </a:xfrm>
              <a:prstGeom prst="rect">
                <a:avLst/>
              </a:prstGeom>
              <a:blipFill>
                <a:blip r:embed="rId7"/>
                <a:stretch>
                  <a:fillRect l="-913" t="-8197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705286BF-9E2A-44B6-B879-0C97F2B03AAF}"/>
                  </a:ext>
                </a:extLst>
              </p:cNvPr>
              <p:cNvSpPr txBox="1"/>
              <p:nvPr/>
            </p:nvSpPr>
            <p:spPr>
              <a:xfrm>
                <a:off x="2654187" y="3505456"/>
                <a:ext cx="429444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例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：</m:t>
                    </m:r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=3,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=0,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1,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ja-JP" dirty="0"/>
              </a:p>
              <a:p>
                <a:r>
                  <a:rPr kumimoji="1" lang="ja-JP" altLang="en-US" b="0" dirty="0"/>
                  <a:t>の意味は点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ja-JP" altLang="en-US" b="0" dirty="0"/>
                  <a:t>がクラスタ２に割り当てた</a:t>
                </a:r>
                <a:endParaRPr kumimoji="1" lang="en-US" altLang="ja-JP" b="0" dirty="0"/>
              </a:p>
            </p:txBody>
          </p:sp>
        </mc:Choice>
        <mc:Fallback xmlns="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705286BF-9E2A-44B6-B879-0C97F2B03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187" y="3505456"/>
                <a:ext cx="4294445" cy="646331"/>
              </a:xfrm>
              <a:prstGeom prst="rect">
                <a:avLst/>
              </a:prstGeom>
              <a:blipFill>
                <a:blip r:embed="rId8"/>
                <a:stretch>
                  <a:fillRect l="-1135" t="-3774" r="-567" b="-150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EC308424-8581-4643-ABFE-B0DEB28C9154}"/>
                  </a:ext>
                </a:extLst>
              </p:cNvPr>
              <p:cNvSpPr txBox="1"/>
              <p:nvPr/>
            </p:nvSpPr>
            <p:spPr>
              <a:xfrm>
                <a:off x="6948632" y="3357968"/>
                <a:ext cx="1571347" cy="871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sub>
                          </m:sSub>
                        </m:e>
                      </m:nary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EC308424-8581-4643-ABFE-B0DEB28C9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632" y="3357968"/>
                <a:ext cx="1571347" cy="8712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514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6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34AA68C3-7016-4A4D-95CB-3A2BA955F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46767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コンテンツ プレースホルダー 3">
            <a:extLst>
              <a:ext uri="{FF2B5EF4-FFF2-40B4-BE49-F238E27FC236}">
                <a16:creationId xmlns:a16="http://schemas.microsoft.com/office/drawing/2014/main" id="{AC703E6B-60AD-48E8-AEDF-C34B30AA6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8938" y="2852698"/>
            <a:ext cx="1803807" cy="1994082"/>
          </a:xfrm>
          <a:prstGeom prst="rect">
            <a:avLst/>
          </a:prstGeom>
        </p:spPr>
      </p:pic>
      <p:sp>
        <p:nvSpPr>
          <p:cNvPr id="3" name="タイトル 2">
            <a:extLst>
              <a:ext uri="{FF2B5EF4-FFF2-40B4-BE49-F238E27FC236}">
                <a16:creationId xmlns:a16="http://schemas.microsoft.com/office/drawing/2014/main" id="{3A670DA6-BE63-4FBD-8ABF-9F61026A7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145" y="228600"/>
            <a:ext cx="11737731" cy="536332"/>
          </a:xfrm>
        </p:spPr>
        <p:txBody>
          <a:bodyPr/>
          <a:lstStyle/>
          <a:p>
            <a:r>
              <a:rPr kumimoji="1" lang="ja-JP" altLang="en-US" dirty="0"/>
              <a:t>教師</a:t>
            </a:r>
            <a:r>
              <a:rPr lang="ja-JP" altLang="en-US" dirty="0"/>
              <a:t>なし</a:t>
            </a:r>
            <a:r>
              <a:rPr kumimoji="1" lang="ja-JP" altLang="en-US" dirty="0"/>
              <a:t>学習の理解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477975EE-F7F7-44C7-BCAF-93426A0E070E}"/>
              </a:ext>
            </a:extLst>
          </p:cNvPr>
          <p:cNvSpPr txBox="1"/>
          <p:nvPr/>
        </p:nvSpPr>
        <p:spPr>
          <a:xfrm>
            <a:off x="290145" y="1387574"/>
            <a:ext cx="4379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FF0000"/>
                </a:solidFill>
              </a:rPr>
              <a:t>アルゴリズム：</a:t>
            </a:r>
            <a:r>
              <a:rPr lang="en-US" altLang="ja-JP" sz="2000" b="1" dirty="0">
                <a:solidFill>
                  <a:srgbClr val="FF0000"/>
                </a:solidFill>
              </a:rPr>
              <a:t>k-means clustering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D42753E-A7E9-42EE-A937-5A860A274D6A}"/>
              </a:ext>
            </a:extLst>
          </p:cNvPr>
          <p:cNvSpPr txBox="1"/>
          <p:nvPr/>
        </p:nvSpPr>
        <p:spPr>
          <a:xfrm>
            <a:off x="290145" y="892266"/>
            <a:ext cx="11266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ja-JP" sz="1600" dirty="0">
                <a:hlinkClick r:id="rId3" tooltip="Hugo Steinhaus (存在しないページ)"/>
              </a:rPr>
              <a:t>Steinhaus, H.</a:t>
            </a:r>
            <a:r>
              <a:rPr lang="fr-FR" altLang="ja-JP" sz="1600" dirty="0"/>
              <a:t> (1957). “Sur la division des corps matériels en parties” (French). </a:t>
            </a:r>
            <a:r>
              <a:rPr lang="fr-FR" altLang="ja-JP" sz="1600" i="1" dirty="0"/>
              <a:t>Bull. Acad. Polon. Sci.</a:t>
            </a:r>
            <a:r>
              <a:rPr lang="fr-FR" altLang="ja-JP" sz="1600" dirty="0"/>
              <a:t> </a:t>
            </a:r>
            <a:r>
              <a:rPr lang="fr-FR" altLang="ja-JP" sz="1600" b="1" dirty="0"/>
              <a:t>4</a:t>
            </a:r>
            <a:r>
              <a:rPr lang="fr-FR" altLang="ja-JP" sz="1600" dirty="0"/>
              <a:t> (12): 801–804.</a:t>
            </a:r>
            <a:endParaRPr kumimoji="1" lang="ja-JP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02F23513-0A6A-49D6-A368-C12EC88168E2}"/>
                  </a:ext>
                </a:extLst>
              </p:cNvPr>
              <p:cNvSpPr txBox="1"/>
              <p:nvPr/>
            </p:nvSpPr>
            <p:spPr>
              <a:xfrm>
                <a:off x="290144" y="1814564"/>
                <a:ext cx="9923697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 fontAlgn="base">
                  <a:buFont typeface="+mj-lt"/>
                  <a:buAutoNum type="arabicPeriod"/>
                </a:pPr>
                <a:r>
                  <a:rPr lang="ja-JP" altLang="en-US" sz="1300" dirty="0"/>
                  <a:t>分割対象となるクラスタ数</a:t>
                </a:r>
                <a:r>
                  <a:rPr lang="en-US" altLang="ja-JP" sz="1300" dirty="0"/>
                  <a:t>k</a:t>
                </a:r>
                <a:r>
                  <a:rPr lang="ja-JP" altLang="en-US" sz="1300" dirty="0"/>
                  <a:t>を決める</a:t>
                </a:r>
                <a:endParaRPr lang="en-US" altLang="ja-JP" sz="1300" dirty="0"/>
              </a:p>
              <a:p>
                <a:pPr marL="228600" indent="-228600" fontAlgn="base">
                  <a:buFont typeface="+mj-lt"/>
                  <a:buAutoNum type="arabicPeriod"/>
                </a:pPr>
                <a:r>
                  <a:rPr lang="ja-JP" altLang="en-US" sz="1300" dirty="0"/>
                  <a:t>データ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ja-JP" sz="1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1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ja-JP" sz="1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ja-JP" sz="1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1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ja-JP" sz="1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ja-JP" sz="1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1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ja-JP" sz="1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altLang="ja-JP" sz="1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ja-JP" sz="1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ja-JP" sz="1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sz="1300" dirty="0"/>
                  <a:t>が含まれる空間にランダムに</a:t>
                </a:r>
                <a:r>
                  <a:rPr lang="en-US" altLang="ja-JP" sz="1300" dirty="0"/>
                  <a:t>k</a:t>
                </a:r>
                <a:r>
                  <a:rPr lang="ja-JP" altLang="en-US" sz="1300" dirty="0"/>
                  <a:t>個の点</a:t>
                </a:r>
                <a:r>
                  <a:rPr lang="en-US" altLang="ja-JP" sz="1300" dirty="0"/>
                  <a:t>(</a:t>
                </a:r>
                <a:r>
                  <a:rPr lang="ja-JP" altLang="en-US" sz="1300" dirty="0"/>
                  <a:t>セントロイド</a:t>
                </a:r>
                <a:r>
                  <a:rPr lang="en-US" altLang="ja-JP" sz="1300" dirty="0"/>
                  <a:t>)</a:t>
                </a:r>
                <a:r>
                  <a:rPr lang="ja-JP" altLang="en-US" sz="1300" dirty="0"/>
                  <a:t>を置くき、それぞれのクラスタの中心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ja-JP" sz="1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ja-JP" sz="1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ja-JP" sz="1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 sz="1300" dirty="0"/>
                  <a:t>とする</a:t>
                </a:r>
                <a:endParaRPr lang="en-US" altLang="ja-JP" sz="1300" dirty="0"/>
              </a:p>
              <a:p>
                <a:pPr marL="228600" indent="-228600" fontAlgn="base">
                  <a:buFont typeface="+mj-lt"/>
                  <a:buAutoNum type="arabicPeriod" startAt="3"/>
                </a:pPr>
                <a:r>
                  <a:rPr lang="ja-JP" altLang="en-US" sz="1300" dirty="0"/>
                  <a:t>各データがセントロイドのうちどれに最も近いかを計算して、そのデータが所属するクラスタ</a:t>
                </a:r>
                <a:r>
                  <a:rPr lang="en-US" altLang="ja-JP" sz="12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ja-JP" sz="1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𝒏𝒌</m:t>
                        </m:r>
                      </m:sub>
                    </m:sSub>
                  </m:oMath>
                </a14:m>
                <a:r>
                  <a:rPr lang="en-US" altLang="ja-JP" sz="1200" b="1" dirty="0">
                    <a:solidFill>
                      <a:srgbClr val="FF0000"/>
                    </a:solidFill>
                  </a:rPr>
                  <a:t>=1</a:t>
                </a:r>
                <a:r>
                  <a:rPr lang="en-US" altLang="ja-JP" sz="1200" dirty="0"/>
                  <a:t> )</a:t>
                </a:r>
                <a:r>
                  <a:rPr lang="ja-JP" altLang="en-US" sz="1300" dirty="0"/>
                  <a:t>とする</a:t>
                </a:r>
                <a:endParaRPr lang="en-US" altLang="ja-JP" sz="1300" dirty="0"/>
              </a:p>
              <a:p>
                <a:pPr marL="228600" indent="-228600" fontAlgn="base">
                  <a:buFont typeface="+mj-lt"/>
                  <a:buAutoNum type="arabicPeriod" startAt="4"/>
                </a:pPr>
                <a:r>
                  <a:rPr lang="ja-JP" altLang="en-US" sz="1300" dirty="0"/>
                  <a:t>セントロイドの位置をそのクラスタに含まれるデータの重心になるように移動する</a:t>
                </a:r>
                <a:endParaRPr lang="en-US" altLang="ja-JP" sz="1300" dirty="0"/>
              </a:p>
              <a:p>
                <a:pPr marL="228600" indent="-228600" fontAlgn="base">
                  <a:buFont typeface="+mj-lt"/>
                  <a:buAutoNum type="arabicPeriod" startAt="4"/>
                </a:pPr>
                <a:r>
                  <a:rPr lang="ja-JP" altLang="en-US" sz="1300" dirty="0"/>
                  <a:t>各セントロイドの重心が変わらなくなるまで</a:t>
                </a:r>
                <a:r>
                  <a:rPr lang="en-US" altLang="ja-JP" sz="1300" dirty="0"/>
                  <a:t>3, 4</a:t>
                </a:r>
                <a:r>
                  <a:rPr lang="ja-JP" altLang="en-US" sz="1300" dirty="0"/>
                  <a:t>を繰り返す</a:t>
                </a:r>
                <a:r>
                  <a:rPr lang="en-US" altLang="ja-JP" sz="1300" dirty="0"/>
                  <a:t>             </a:t>
                </a:r>
              </a:p>
              <a:p>
                <a:endParaRPr kumimoji="1" lang="ja-JP" altLang="en-US" sz="1300" dirty="0"/>
              </a:p>
            </p:txBody>
          </p:sp>
        </mc:Choice>
        <mc:Fallback xmlns=""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02F23513-0A6A-49D6-A368-C12EC8816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44" y="1814564"/>
                <a:ext cx="9923697" cy="1292662"/>
              </a:xfrm>
              <a:prstGeom prst="rect">
                <a:avLst/>
              </a:prstGeom>
              <a:blipFill>
                <a:blip r:embed="rId4"/>
                <a:stretch>
                  <a:fillRect l="-184" t="-188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F7F0DC09-696D-4C73-9874-BF912F2CCC17}"/>
                  </a:ext>
                </a:extLst>
              </p:cNvPr>
              <p:cNvSpPr txBox="1"/>
              <p:nvPr/>
            </p:nvSpPr>
            <p:spPr>
              <a:xfrm>
                <a:off x="8697484" y="2873612"/>
                <a:ext cx="2945037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b="0" dirty="0"/>
                  <a:t>(c)</a:t>
                </a:r>
              </a:p>
              <a:p>
                <a:r>
                  <a:rPr kumimoji="1" lang="en-US" altLang="ja-JP" b="0" dirty="0"/>
                  <a:t>If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ja-JP" dirty="0"/>
              </a:p>
              <a:p>
                <a:r>
                  <a:rPr lang="en-US" altLang="ja-JP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kumimoji="1" lang="en-US" altLang="ja-JP" dirty="0"/>
              </a:p>
              <a:p>
                <a:r>
                  <a:rPr lang="en-US" altLang="ja-JP" dirty="0"/>
                  <a:t>If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ja-JP" dirty="0"/>
              </a:p>
              <a:p>
                <a:r>
                  <a:rPr lang="en-US" altLang="ja-JP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ja-JP" altLang="en-US" dirty="0"/>
              </a:p>
              <a:p>
                <a:endParaRPr kumimoji="1" lang="ja-JP" altLang="en-US" dirty="0"/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F7F0DC09-696D-4C73-9874-BF912F2CC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484" y="2873612"/>
                <a:ext cx="2945037" cy="1754326"/>
              </a:xfrm>
              <a:prstGeom prst="rect">
                <a:avLst/>
              </a:prstGeom>
              <a:blipFill>
                <a:blip r:embed="rId5"/>
                <a:stretch>
                  <a:fillRect l="-1863" t="-17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A653147D-10C5-45F9-8FAC-0062DA86CAC7}"/>
              </a:ext>
            </a:extLst>
          </p:cNvPr>
          <p:cNvGrpSpPr/>
          <p:nvPr/>
        </p:nvGrpSpPr>
        <p:grpSpPr>
          <a:xfrm>
            <a:off x="4617845" y="2808565"/>
            <a:ext cx="1857084" cy="2039748"/>
            <a:chOff x="4617845" y="2808565"/>
            <a:chExt cx="1857084" cy="2039748"/>
          </a:xfrm>
        </p:grpSpPr>
        <p:pic>
          <p:nvPicPr>
            <p:cNvPr id="32" name="図 31">
              <a:extLst>
                <a:ext uri="{FF2B5EF4-FFF2-40B4-BE49-F238E27FC236}">
                  <a16:creationId xmlns:a16="http://schemas.microsoft.com/office/drawing/2014/main" id="{1682165D-67D8-404F-AE28-382DB430B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17845" y="2808565"/>
              <a:ext cx="1857084" cy="2039748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テキスト ボックス 7">
                  <a:extLst>
                    <a:ext uri="{FF2B5EF4-FFF2-40B4-BE49-F238E27FC236}">
                      <a16:creationId xmlns:a16="http://schemas.microsoft.com/office/drawing/2014/main" id="{9777874E-AAE4-4874-93F4-9524961B35AD}"/>
                    </a:ext>
                  </a:extLst>
                </p:cNvPr>
                <p:cNvSpPr txBox="1"/>
                <p:nvPr/>
              </p:nvSpPr>
              <p:spPr>
                <a:xfrm>
                  <a:off x="4920186" y="2949440"/>
                  <a:ext cx="54636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b="1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1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kumimoji="1" lang="en-US" altLang="ja-JP" sz="2000" b="1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b="1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8" name="テキスト ボックス 7">
                  <a:extLst>
                    <a:ext uri="{FF2B5EF4-FFF2-40B4-BE49-F238E27FC236}">
                      <a16:creationId xmlns:a16="http://schemas.microsoft.com/office/drawing/2014/main" id="{9777874E-AAE4-4874-93F4-9524961B35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0186" y="2949440"/>
                  <a:ext cx="546367" cy="400110"/>
                </a:xfrm>
                <a:prstGeom prst="rect">
                  <a:avLst/>
                </a:prstGeom>
                <a:blipFill>
                  <a:blip r:embed="rId7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テキスト ボックス 13">
                  <a:extLst>
                    <a:ext uri="{FF2B5EF4-FFF2-40B4-BE49-F238E27FC236}">
                      <a16:creationId xmlns:a16="http://schemas.microsoft.com/office/drawing/2014/main" id="{7FA4F6C7-0DB1-4324-8E5F-3D7CFD2D5ECF}"/>
                    </a:ext>
                  </a:extLst>
                </p:cNvPr>
                <p:cNvSpPr txBox="1"/>
                <p:nvPr/>
              </p:nvSpPr>
              <p:spPr>
                <a:xfrm>
                  <a:off x="5885826" y="3956803"/>
                  <a:ext cx="54636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b="1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1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kumimoji="1" lang="en-US" altLang="ja-JP" sz="2000" b="1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b="1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4" name="テキスト ボックス 13">
                  <a:extLst>
                    <a:ext uri="{FF2B5EF4-FFF2-40B4-BE49-F238E27FC236}">
                      <a16:creationId xmlns:a16="http://schemas.microsoft.com/office/drawing/2014/main" id="{7FA4F6C7-0DB1-4324-8E5F-3D7CFD2D5E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5826" y="3956803"/>
                  <a:ext cx="546367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15EEC379-7340-4451-9CC4-249A806DED3D}"/>
              </a:ext>
            </a:extLst>
          </p:cNvPr>
          <p:cNvGrpSpPr/>
          <p:nvPr/>
        </p:nvGrpSpPr>
        <p:grpSpPr>
          <a:xfrm>
            <a:off x="6683243" y="2835781"/>
            <a:ext cx="1887528" cy="2032836"/>
            <a:chOff x="6683243" y="2835781"/>
            <a:chExt cx="1887528" cy="2032836"/>
          </a:xfrm>
        </p:grpSpPr>
        <p:pic>
          <p:nvPicPr>
            <p:cNvPr id="33" name="図 32">
              <a:extLst>
                <a:ext uri="{FF2B5EF4-FFF2-40B4-BE49-F238E27FC236}">
                  <a16:creationId xmlns:a16="http://schemas.microsoft.com/office/drawing/2014/main" id="{F219F37B-A318-4C5D-9EDA-2FB5CF26E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83243" y="2874535"/>
              <a:ext cx="1887528" cy="199408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テキスト ボックス 15">
                  <a:extLst>
                    <a:ext uri="{FF2B5EF4-FFF2-40B4-BE49-F238E27FC236}">
                      <a16:creationId xmlns:a16="http://schemas.microsoft.com/office/drawing/2014/main" id="{98A110A5-F855-4BE6-AC95-EC5B91FC7B80}"/>
                    </a:ext>
                  </a:extLst>
                </p:cNvPr>
                <p:cNvSpPr txBox="1"/>
                <p:nvPr/>
              </p:nvSpPr>
              <p:spPr>
                <a:xfrm>
                  <a:off x="7268804" y="2835781"/>
                  <a:ext cx="55598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800" b="1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b="1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ja-JP" sz="2800" b="1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b="1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6" name="テキスト ボックス 15">
                  <a:extLst>
                    <a:ext uri="{FF2B5EF4-FFF2-40B4-BE49-F238E27FC236}">
                      <a16:creationId xmlns:a16="http://schemas.microsoft.com/office/drawing/2014/main" id="{98A110A5-F855-4BE6-AC95-EC5B91FC7B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8804" y="2835781"/>
                  <a:ext cx="555986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FF68DBE4-44FF-4C56-ACAF-4540EC01849B}"/>
                  </a:ext>
                </a:extLst>
              </p:cNvPr>
              <p:cNvSpPr txBox="1"/>
              <p:nvPr/>
            </p:nvSpPr>
            <p:spPr>
              <a:xfrm>
                <a:off x="2506206" y="3429000"/>
                <a:ext cx="19693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ja-JP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ja-JP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ja-JP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ja-JP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ja-JP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ja-JP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altLang="ja-JP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ja-JP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ja-JP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FF68DBE4-44FF-4C56-ACAF-4540EC018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206" y="3429000"/>
                <a:ext cx="196938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440CD52-3260-46C0-8784-FA70D0CEF5A1}"/>
              </a:ext>
            </a:extLst>
          </p:cNvPr>
          <p:cNvSpPr txBox="1"/>
          <p:nvPr/>
        </p:nvSpPr>
        <p:spPr>
          <a:xfrm>
            <a:off x="8701101" y="4959523"/>
            <a:ext cx="293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(c)</a:t>
            </a:r>
            <a:r>
              <a:rPr kumimoji="1" lang="ja-JP" altLang="en-US" dirty="0"/>
              <a:t>と</a:t>
            </a:r>
            <a:r>
              <a:rPr kumimoji="1" lang="en-US" altLang="ja-JP" dirty="0"/>
              <a:t>(e)</a:t>
            </a:r>
            <a:r>
              <a:rPr kumimoji="1" lang="ja-JP" altLang="en-US" dirty="0"/>
              <a:t>と同様なロジック</a:t>
            </a:r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29313EE-388A-49CB-A22A-C1394DFAAB85}"/>
              </a:ext>
            </a:extLst>
          </p:cNvPr>
          <p:cNvSpPr txBox="1"/>
          <p:nvPr/>
        </p:nvSpPr>
        <p:spPr>
          <a:xfrm>
            <a:off x="8701101" y="5389838"/>
            <a:ext cx="2900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(d)</a:t>
            </a:r>
            <a:r>
              <a:rPr kumimoji="1" lang="ja-JP" altLang="en-US" dirty="0"/>
              <a:t>と</a:t>
            </a:r>
            <a:r>
              <a:rPr kumimoji="1" lang="en-US" altLang="ja-JP" dirty="0"/>
              <a:t>(f)</a:t>
            </a:r>
            <a:r>
              <a:rPr kumimoji="1" lang="ja-JP" altLang="en-US" dirty="0"/>
              <a:t>と同様なロジック</a:t>
            </a:r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910471C6-3AC0-4366-AA6E-7C5275317DD5}"/>
              </a:ext>
            </a:extLst>
          </p:cNvPr>
          <p:cNvGrpSpPr/>
          <p:nvPr/>
        </p:nvGrpSpPr>
        <p:grpSpPr>
          <a:xfrm>
            <a:off x="4617845" y="4842882"/>
            <a:ext cx="1849473" cy="2032306"/>
            <a:chOff x="4617845" y="4842882"/>
            <a:chExt cx="1849473" cy="2032306"/>
          </a:xfrm>
        </p:grpSpPr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C4D64DD4-4C0B-415A-9D01-0F0C3DF1A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17845" y="4858273"/>
              <a:ext cx="1849473" cy="201691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テキスト ボックス 23">
                  <a:extLst>
                    <a:ext uri="{FF2B5EF4-FFF2-40B4-BE49-F238E27FC236}">
                      <a16:creationId xmlns:a16="http://schemas.microsoft.com/office/drawing/2014/main" id="{A5876E16-1BA0-4104-B463-24CCBC587E24}"/>
                    </a:ext>
                  </a:extLst>
                </p:cNvPr>
                <p:cNvSpPr txBox="1"/>
                <p:nvPr/>
              </p:nvSpPr>
              <p:spPr>
                <a:xfrm>
                  <a:off x="5122297" y="4842882"/>
                  <a:ext cx="55598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800" b="1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800" b="1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ja-JP" sz="2800" b="1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b="1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4" name="テキスト ボックス 23">
                  <a:extLst>
                    <a:ext uri="{FF2B5EF4-FFF2-40B4-BE49-F238E27FC236}">
                      <a16:creationId xmlns:a16="http://schemas.microsoft.com/office/drawing/2014/main" id="{A5876E16-1BA0-4104-B463-24CCBC587E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2297" y="4842882"/>
                  <a:ext cx="555986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EE5736CD-DD53-4295-9C7D-04C0988D0AA2}"/>
              </a:ext>
            </a:extLst>
          </p:cNvPr>
          <p:cNvGrpSpPr/>
          <p:nvPr/>
        </p:nvGrpSpPr>
        <p:grpSpPr>
          <a:xfrm>
            <a:off x="6758294" y="4858273"/>
            <a:ext cx="1788585" cy="2024526"/>
            <a:chOff x="6758294" y="4858273"/>
            <a:chExt cx="1788585" cy="2024526"/>
          </a:xfrm>
        </p:grpSpPr>
        <p:pic>
          <p:nvPicPr>
            <p:cNvPr id="36" name="図 35">
              <a:extLst>
                <a:ext uri="{FF2B5EF4-FFF2-40B4-BE49-F238E27FC236}">
                  <a16:creationId xmlns:a16="http://schemas.microsoft.com/office/drawing/2014/main" id="{0D16B710-B2B3-45BF-97C0-DE15AFAF7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758294" y="4858273"/>
              <a:ext cx="1788585" cy="2024526"/>
            </a:xfrm>
            <a:prstGeom prst="rect">
              <a:avLst/>
            </a:prstGeom>
          </p:spPr>
        </p:pic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54143BF0-7C69-45A1-A917-DCFE71AA6A95}"/>
                </a:ext>
              </a:extLst>
            </p:cNvPr>
            <p:cNvSpPr txBox="1"/>
            <p:nvPr/>
          </p:nvSpPr>
          <p:spPr>
            <a:xfrm>
              <a:off x="6890371" y="491982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b="1" dirty="0">
                  <a:solidFill>
                    <a:srgbClr val="FF0000"/>
                  </a:solidFill>
                </a:rPr>
                <a:t>重心移動</a:t>
              </a:r>
              <a:endParaRPr kumimoji="1" lang="ja-JP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A9E5CD74-BDDA-465A-BA5E-F66FA2380EEB}"/>
              </a:ext>
            </a:extLst>
          </p:cNvPr>
          <p:cNvSpPr txBox="1"/>
          <p:nvPr/>
        </p:nvSpPr>
        <p:spPr>
          <a:xfrm>
            <a:off x="8094152" y="316775"/>
            <a:ext cx="36840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FF0000"/>
                </a:solidFill>
              </a:rPr>
              <a:t>モデル：</a:t>
            </a:r>
            <a:r>
              <a:rPr lang="en-US" altLang="ja-JP" sz="2000" b="1" dirty="0">
                <a:solidFill>
                  <a:srgbClr val="FF0000"/>
                </a:solidFill>
              </a:rPr>
              <a:t> k-means clustering</a:t>
            </a: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88EBE660-D387-43C2-B718-916DE44D9096}"/>
              </a:ext>
            </a:extLst>
          </p:cNvPr>
          <p:cNvGrpSpPr/>
          <p:nvPr/>
        </p:nvGrpSpPr>
        <p:grpSpPr>
          <a:xfrm>
            <a:off x="770019" y="4876172"/>
            <a:ext cx="3592886" cy="1994082"/>
            <a:chOff x="786497" y="4873495"/>
            <a:chExt cx="3592886" cy="1994082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77EC3D21-A074-46E6-8E13-A0D2A9480CCC}"/>
                </a:ext>
              </a:extLst>
            </p:cNvPr>
            <p:cNvGrpSpPr/>
            <p:nvPr/>
          </p:nvGrpSpPr>
          <p:grpSpPr>
            <a:xfrm>
              <a:off x="786497" y="4873495"/>
              <a:ext cx="3592886" cy="1994082"/>
              <a:chOff x="786497" y="4873495"/>
              <a:chExt cx="3592886" cy="1994082"/>
            </a:xfrm>
          </p:grpSpPr>
          <p:pic>
            <p:nvPicPr>
              <p:cNvPr id="34" name="図 33">
                <a:extLst>
                  <a:ext uri="{FF2B5EF4-FFF2-40B4-BE49-F238E27FC236}">
                    <a16:creationId xmlns:a16="http://schemas.microsoft.com/office/drawing/2014/main" id="{C1EA06F2-EF11-42E9-AF87-BEB1652E61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22299" y="4873495"/>
                <a:ext cx="1857084" cy="1994082"/>
              </a:xfrm>
              <a:prstGeom prst="rect">
                <a:avLst/>
              </a:prstGeom>
            </p:spPr>
          </p:pic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67D22B04-09B5-4EBD-9E4C-38611688FAE9}"/>
                  </a:ext>
                </a:extLst>
              </p:cNvPr>
              <p:cNvSpPr txBox="1"/>
              <p:nvPr/>
            </p:nvSpPr>
            <p:spPr>
              <a:xfrm>
                <a:off x="2663301" y="4950604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b="1" dirty="0">
                    <a:solidFill>
                      <a:srgbClr val="FF0000"/>
                    </a:solidFill>
                  </a:rPr>
                  <a:t>重心移動</a:t>
                </a:r>
                <a:endParaRPr kumimoji="1" lang="ja-JP" alt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243A6EB3-EA64-4CE1-AAB0-2A2DD0FD7EFB}"/>
                  </a:ext>
                </a:extLst>
              </p:cNvPr>
              <p:cNvSpPr txBox="1"/>
              <p:nvPr/>
            </p:nvSpPr>
            <p:spPr>
              <a:xfrm>
                <a:off x="786497" y="4977337"/>
                <a:ext cx="22997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b="0" dirty="0"/>
                  <a:t>(d)</a:t>
                </a:r>
              </a:p>
            </p:txBody>
          </p:sp>
          <p:pic>
            <p:nvPicPr>
              <p:cNvPr id="13" name="図 12">
                <a:extLst>
                  <a:ext uri="{FF2B5EF4-FFF2-40B4-BE49-F238E27FC236}">
                    <a16:creationId xmlns:a16="http://schemas.microsoft.com/office/drawing/2014/main" id="{287D0D4B-E5F7-4DFB-BAA0-5851058DD3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90657" y="5346669"/>
                <a:ext cx="1704975" cy="666750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EA0ECAB6-7D77-47CD-9A12-E1CA4D206790}"/>
                    </a:ext>
                  </a:extLst>
                </p:cNvPr>
                <p:cNvSpPr txBox="1"/>
                <p:nvPr/>
              </p:nvSpPr>
              <p:spPr>
                <a:xfrm>
                  <a:off x="2613424" y="5574504"/>
                  <a:ext cx="54636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b="1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1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kumimoji="1" lang="en-US" altLang="ja-JP" sz="2000" b="1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b="1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37" name="テキスト ボックス 36">
                  <a:extLst>
                    <a:ext uri="{FF2B5EF4-FFF2-40B4-BE49-F238E27FC236}">
                      <a16:creationId xmlns:a16="http://schemas.microsoft.com/office/drawing/2014/main" id="{EA0ECAB6-7D77-47CD-9A12-E1CA4D2067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3424" y="5574504"/>
                  <a:ext cx="546367" cy="40011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テキスト ボックス 37">
                  <a:extLst>
                    <a:ext uri="{FF2B5EF4-FFF2-40B4-BE49-F238E27FC236}">
                      <a16:creationId xmlns:a16="http://schemas.microsoft.com/office/drawing/2014/main" id="{7D863D20-BC49-4E37-9298-03F3BE74830F}"/>
                    </a:ext>
                  </a:extLst>
                </p:cNvPr>
                <p:cNvSpPr txBox="1"/>
                <p:nvPr/>
              </p:nvSpPr>
              <p:spPr>
                <a:xfrm>
                  <a:off x="3601359" y="5585830"/>
                  <a:ext cx="54636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b="1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1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kumimoji="1" lang="en-US" altLang="ja-JP" sz="2000" b="1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b="1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38" name="テキスト ボックス 37">
                  <a:extLst>
                    <a:ext uri="{FF2B5EF4-FFF2-40B4-BE49-F238E27FC236}">
                      <a16:creationId xmlns:a16="http://schemas.microsoft.com/office/drawing/2014/main" id="{7D863D20-BC49-4E37-9298-03F3BE7483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1359" y="5585830"/>
                  <a:ext cx="546367" cy="400110"/>
                </a:xfrm>
                <a:prstGeom prst="rect">
                  <a:avLst/>
                </a:prstGeom>
                <a:blipFill>
                  <a:blip r:embed="rId18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6457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22" grpId="0"/>
      <p:bldP spid="2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3A670DA6-BE63-4FBD-8ABF-9F61026A7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145" y="228600"/>
            <a:ext cx="11737731" cy="536332"/>
          </a:xfrm>
        </p:spPr>
        <p:txBody>
          <a:bodyPr/>
          <a:lstStyle/>
          <a:p>
            <a:r>
              <a:rPr kumimoji="1" lang="ja-JP" altLang="en-US" dirty="0"/>
              <a:t>教師</a:t>
            </a:r>
            <a:r>
              <a:rPr lang="ja-JP" altLang="en-US" dirty="0"/>
              <a:t>なし</a:t>
            </a:r>
            <a:r>
              <a:rPr kumimoji="1" lang="ja-JP" altLang="en-US" dirty="0"/>
              <a:t>学習の理解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477975EE-F7F7-44C7-BCAF-93426A0E070E}"/>
              </a:ext>
            </a:extLst>
          </p:cNvPr>
          <p:cNvSpPr txBox="1"/>
          <p:nvPr/>
        </p:nvSpPr>
        <p:spPr>
          <a:xfrm>
            <a:off x="290145" y="1387574"/>
            <a:ext cx="7201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>
                <a:solidFill>
                  <a:srgbClr val="FF0000"/>
                </a:solidFill>
              </a:rPr>
              <a:t>なぜ（アルゴリズム：</a:t>
            </a:r>
            <a:r>
              <a:rPr lang="en-US" altLang="ja-JP" sz="2000" b="1" dirty="0">
                <a:solidFill>
                  <a:srgbClr val="FF0000"/>
                </a:solidFill>
              </a:rPr>
              <a:t>k-means clustering</a:t>
            </a:r>
            <a:r>
              <a:rPr lang="ja-JP" altLang="en-US" sz="2000" b="1" dirty="0">
                <a:solidFill>
                  <a:srgbClr val="FF0000"/>
                </a:solidFill>
              </a:rPr>
              <a:t>）が成立するの？</a:t>
            </a:r>
            <a:endParaRPr lang="en-US" altLang="ja-JP" sz="2000" b="1" dirty="0">
              <a:solidFill>
                <a:srgbClr val="FF000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D42753E-A7E9-42EE-A937-5A860A274D6A}"/>
              </a:ext>
            </a:extLst>
          </p:cNvPr>
          <p:cNvSpPr txBox="1"/>
          <p:nvPr/>
        </p:nvSpPr>
        <p:spPr>
          <a:xfrm>
            <a:off x="290145" y="892266"/>
            <a:ext cx="11266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ja-JP" sz="1600" dirty="0">
                <a:hlinkClick r:id="rId2" tooltip="Hugo Steinhaus (存在しないページ)"/>
              </a:rPr>
              <a:t>Steinhaus, H.</a:t>
            </a:r>
            <a:r>
              <a:rPr lang="fr-FR" altLang="ja-JP" sz="1600" dirty="0"/>
              <a:t> (1957). “Sur la division des corps matériels en parties” (French). </a:t>
            </a:r>
            <a:r>
              <a:rPr lang="fr-FR" altLang="ja-JP" sz="1600" i="1" dirty="0"/>
              <a:t>Bull. Acad. Polon. Sci.</a:t>
            </a:r>
            <a:r>
              <a:rPr lang="fr-FR" altLang="ja-JP" sz="1600" dirty="0"/>
              <a:t> </a:t>
            </a:r>
            <a:r>
              <a:rPr lang="fr-FR" altLang="ja-JP" sz="1600" b="1" dirty="0"/>
              <a:t>4</a:t>
            </a:r>
            <a:r>
              <a:rPr lang="fr-FR" altLang="ja-JP" sz="1600" dirty="0"/>
              <a:t> (12): 801–804.</a:t>
            </a:r>
            <a:endParaRPr kumimoji="1" lang="ja-JP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02F23513-0A6A-49D6-A368-C12EC88168E2}"/>
                  </a:ext>
                </a:extLst>
              </p:cNvPr>
              <p:cNvSpPr txBox="1"/>
              <p:nvPr/>
            </p:nvSpPr>
            <p:spPr>
              <a:xfrm>
                <a:off x="290144" y="1814564"/>
                <a:ext cx="992369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 fontAlgn="base">
                  <a:buFont typeface="+mj-lt"/>
                  <a:buAutoNum type="arabicPeriod" startAt="3"/>
                </a:pPr>
                <a:r>
                  <a:rPr lang="ja-JP" altLang="en-US" sz="1300" dirty="0">
                    <a:solidFill>
                      <a:srgbClr val="FF0000"/>
                    </a:solidFill>
                  </a:rPr>
                  <a:t>各データがセントロイドのうちどれに最も近いかを計算して、そのデータが所属するクラスタ</a:t>
                </a:r>
                <a:r>
                  <a:rPr lang="en-US" altLang="ja-JP" sz="1200" dirty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ja-JP" sz="1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𝒏𝒌</m:t>
                        </m:r>
                      </m:sub>
                    </m:sSub>
                  </m:oMath>
                </a14:m>
                <a:r>
                  <a:rPr lang="en-US" altLang="ja-JP" sz="1200" b="1" dirty="0">
                    <a:solidFill>
                      <a:srgbClr val="FF0000"/>
                    </a:solidFill>
                  </a:rPr>
                  <a:t>=1</a:t>
                </a:r>
                <a:r>
                  <a:rPr lang="en-US" altLang="ja-JP" sz="1200" dirty="0">
                    <a:solidFill>
                      <a:srgbClr val="FF0000"/>
                    </a:solidFill>
                  </a:rPr>
                  <a:t> )</a:t>
                </a:r>
                <a:r>
                  <a:rPr lang="ja-JP" altLang="en-US" sz="1300" dirty="0">
                    <a:solidFill>
                      <a:srgbClr val="FF0000"/>
                    </a:solidFill>
                  </a:rPr>
                  <a:t>とする</a:t>
                </a:r>
                <a:endParaRPr lang="en-US" altLang="ja-JP" sz="1300" dirty="0">
                  <a:solidFill>
                    <a:srgbClr val="FF0000"/>
                  </a:solidFill>
                </a:endParaRPr>
              </a:p>
              <a:p>
                <a:pPr marL="228600" indent="-228600" fontAlgn="base">
                  <a:buFont typeface="+mj-lt"/>
                  <a:buAutoNum type="arabicPeriod" startAt="4"/>
                </a:pPr>
                <a:r>
                  <a:rPr lang="ja-JP" altLang="en-US" sz="1300" dirty="0">
                    <a:solidFill>
                      <a:srgbClr val="FF0000"/>
                    </a:solidFill>
                  </a:rPr>
                  <a:t>セントロイドの位置をそのクラスタに含まれるデータの重心になるように移動する</a:t>
                </a:r>
                <a:endParaRPr kumimoji="1" lang="ja-JP" altLang="en-US" sz="1300" dirty="0"/>
              </a:p>
            </p:txBody>
          </p:sp>
        </mc:Choice>
        <mc:Fallback xmlns=""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02F23513-0A6A-49D6-A368-C12EC8816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44" y="1814564"/>
                <a:ext cx="9923697" cy="492443"/>
              </a:xfrm>
              <a:prstGeom prst="rect">
                <a:avLst/>
              </a:prstGeom>
              <a:blipFill>
                <a:blip r:embed="rId3"/>
                <a:stretch>
                  <a:fillRect l="-184" t="-5000" b="-125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図 25">
            <a:extLst>
              <a:ext uri="{FF2B5EF4-FFF2-40B4-BE49-F238E27FC236}">
                <a16:creationId xmlns:a16="http://schemas.microsoft.com/office/drawing/2014/main" id="{CC2B2E5F-19AB-4AFE-9B53-A9D4A451B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78" y="2275371"/>
            <a:ext cx="2947387" cy="10240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2C40C94D-CDDA-499B-88BA-820B6006C242}"/>
                  </a:ext>
                </a:extLst>
              </p:cNvPr>
              <p:cNvSpPr txBox="1"/>
              <p:nvPr/>
            </p:nvSpPr>
            <p:spPr>
              <a:xfrm>
                <a:off x="4268467" y="2602751"/>
                <a:ext cx="66925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3</a:t>
                </a:r>
                <a:r>
                  <a:rPr kumimoji="1" lang="ja-JP" altLang="en-US" dirty="0"/>
                  <a:t>と４の繰り返すことで、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kumimoji="1" lang="ja-JP" altLang="en-US" dirty="0"/>
                  <a:t>が小さくなる</a:t>
                </a:r>
                <a:r>
                  <a:rPr lang="ja-JP" altLang="en-US" dirty="0"/>
                  <a:t> ➡ </a:t>
                </a:r>
                <a14:m>
                  <m:oMath xmlns:m="http://schemas.openxmlformats.org/officeDocument/2006/math">
                    <m:r>
                      <a:rPr lang="en-US" altLang="ja-JP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𝒎𝒊𝒏𝒊𝒎𝒊𝒛𝒆</m:t>
                    </m:r>
                  </m:oMath>
                </a14:m>
                <a:r>
                  <a:rPr lang="ja-JP" alt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ja-JP" b="1" dirty="0">
                    <a:solidFill>
                      <a:srgbClr val="FF0000"/>
                    </a:solidFill>
                  </a:rPr>
                  <a:t>J </a:t>
                </a:r>
                <a:r>
                  <a:rPr lang="ja-JP" altLang="en-US" b="1" dirty="0">
                    <a:solidFill>
                      <a:srgbClr val="FF0000"/>
                    </a:solidFill>
                  </a:rPr>
                  <a:t>可能　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2C40C94D-CDDA-499B-88BA-820B6006C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467" y="2602751"/>
                <a:ext cx="6692538" cy="369332"/>
              </a:xfrm>
              <a:prstGeom prst="rect">
                <a:avLst/>
              </a:prstGeom>
              <a:blipFill>
                <a:blip r:embed="rId5"/>
                <a:stretch>
                  <a:fillRect l="-729" t="-9836" b="-262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図 14">
            <a:extLst>
              <a:ext uri="{FF2B5EF4-FFF2-40B4-BE49-F238E27FC236}">
                <a16:creationId xmlns:a16="http://schemas.microsoft.com/office/drawing/2014/main" id="{E211EAAB-D1E1-41FA-AABB-1C79785A04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078" y="3867212"/>
            <a:ext cx="4258269" cy="20957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030411DD-B6E1-47D3-9B90-4AB646DE87D7}"/>
                  </a:ext>
                </a:extLst>
              </p:cNvPr>
              <p:cNvSpPr txBox="1"/>
              <p:nvPr/>
            </p:nvSpPr>
            <p:spPr>
              <a:xfrm>
                <a:off x="990743" y="5904528"/>
                <a:ext cx="2945037" cy="9500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/>
                  <a:t>If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ja-JP" dirty="0"/>
              </a:p>
              <a:p>
                <a:r>
                  <a:rPr lang="en-US" altLang="ja-JP" dirty="0"/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ja-JP" altLang="en-US" dirty="0"/>
              </a:p>
              <a:p>
                <a:r>
                  <a:rPr lang="ja-JP" altLang="en-US" dirty="0"/>
                  <a:t> </a:t>
                </a:r>
                <a:r>
                  <a:rPr lang="ja-JP" altLang="en-US" b="1" dirty="0">
                    <a:solidFill>
                      <a:srgbClr val="FF0000"/>
                    </a:solidFill>
                  </a:rPr>
                  <a:t>➡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a:rPr lang="en-US" altLang="ja-JP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altLang="ja-JP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altLang="ja-JP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ja-JP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a:rPr lang="en-US" altLang="ja-JP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altLang="ja-JP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ja-JP" altLang="en-US" b="1" dirty="0">
                    <a:solidFill>
                      <a:srgbClr val="FF0000"/>
                    </a:solidFill>
                  </a:rPr>
                  <a:t>　</a:t>
                </a:r>
                <a:endParaRPr kumimoji="1" lang="ja-JP" altLang="en-US" b="1" dirty="0"/>
              </a:p>
            </p:txBody>
          </p:sp>
        </mc:Choice>
        <mc:Fallback xmlns=""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030411DD-B6E1-47D3-9B90-4AB646DE8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43" y="5904528"/>
                <a:ext cx="2945037" cy="950004"/>
              </a:xfrm>
              <a:prstGeom prst="rect">
                <a:avLst/>
              </a:prstGeom>
              <a:blipFill>
                <a:blip r:embed="rId7"/>
                <a:stretch>
                  <a:fillRect l="-1863" t="-3226" b="-77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図 16">
            <a:extLst>
              <a:ext uri="{FF2B5EF4-FFF2-40B4-BE49-F238E27FC236}">
                <a16:creationId xmlns:a16="http://schemas.microsoft.com/office/drawing/2014/main" id="{02D89FF1-E821-4B24-9400-46AF4099F0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4744" y="3766875"/>
            <a:ext cx="4258269" cy="2152950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4D8DA3EE-1AFD-46F4-B086-4E3ACDBAE0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02942" y="5868025"/>
            <a:ext cx="1704975" cy="6667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FD23DB1D-8133-4986-A931-5E7CBEACA180}"/>
                  </a:ext>
                </a:extLst>
              </p:cNvPr>
              <p:cNvSpPr txBox="1"/>
              <p:nvPr/>
            </p:nvSpPr>
            <p:spPr>
              <a:xfrm>
                <a:off x="7665206" y="6440724"/>
                <a:ext cx="1697772" cy="396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b="1" dirty="0">
                    <a:solidFill>
                      <a:srgbClr val="FF0000"/>
                    </a:solidFill>
                  </a:rPr>
                  <a:t>➡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a:rPr lang="en-US" altLang="ja-JP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  <m:r>
                          <a:rPr lang="en-US" altLang="ja-JP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altLang="ja-JP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ja-JP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r>
                          <a:rPr lang="en-US" altLang="ja-JP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altLang="ja-JP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ja-JP" altLang="en-US" b="1" dirty="0">
                    <a:solidFill>
                      <a:srgbClr val="FF0000"/>
                    </a:solidFill>
                  </a:rPr>
                  <a:t>　</a:t>
                </a:r>
                <a:endParaRPr kumimoji="1" lang="ja-JP" altLang="en-US" b="1" dirty="0"/>
              </a:p>
            </p:txBody>
          </p:sp>
        </mc:Choice>
        <mc:Fallback xmlns=""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FD23DB1D-8133-4986-A931-5E7CBEAC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206" y="6440724"/>
                <a:ext cx="1697772" cy="396006"/>
              </a:xfrm>
              <a:prstGeom prst="rect">
                <a:avLst/>
              </a:prstGeom>
              <a:blipFill>
                <a:blip r:embed="rId10"/>
                <a:stretch>
                  <a:fillRect l="-2867" t="-7692" b="-184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68B38F1A-EF71-42E6-8034-ECF8AF2B9FE3}"/>
                  </a:ext>
                </a:extLst>
              </p:cNvPr>
              <p:cNvSpPr txBox="1"/>
              <p:nvPr/>
            </p:nvSpPr>
            <p:spPr>
              <a:xfrm>
                <a:off x="6265858" y="5973037"/>
                <a:ext cx="1437084" cy="5084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</m:num>
                        <m:den>
                          <m:r>
                            <a:rPr kumimoji="1" lang="en-US" altLang="ja-JP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1" lang="en-US" altLang="ja-JP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kumimoji="1" lang="en-US" altLang="ja-JP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kumimoji="1" lang="en-US" altLang="ja-JP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</m:d>
                      <m:r>
                        <a:rPr kumimoji="1" lang="en-US" altLang="ja-JP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kumimoji="1" lang="ja-JP" alt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68B38F1A-EF71-42E6-8034-ECF8AF2B9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5858" y="5973037"/>
                <a:ext cx="1437084" cy="508473"/>
              </a:xfrm>
              <a:prstGeom prst="rect">
                <a:avLst/>
              </a:prstGeom>
              <a:blipFill>
                <a:blip r:embed="rId11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CF80B7EE-0E2A-424E-BFB7-3D4002D4355B}"/>
                  </a:ext>
                </a:extLst>
              </p:cNvPr>
              <p:cNvSpPr txBox="1"/>
              <p:nvPr/>
            </p:nvSpPr>
            <p:spPr>
              <a:xfrm>
                <a:off x="1397884" y="3347889"/>
                <a:ext cx="3271986" cy="392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𝑆𝑡𝑒𝑝</m:t>
                    </m:r>
                    <m:r>
                      <a:rPr lang="en-US" altLang="ja-JP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3:</m:t>
                    </m:r>
                    <m:sSub>
                      <m:sSubPr>
                        <m:ctrlPr>
                          <a:rPr lang="en-US" altLang="ja-JP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ja-JP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kumimoji="1" lang="ja-JP" altLang="en-US" dirty="0"/>
                  <a:t>が固定、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ja-JP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𝒏𝒌</m:t>
                        </m:r>
                      </m:sub>
                    </m:sSub>
                  </m:oMath>
                </a14:m>
                <a:r>
                  <a:rPr kumimoji="1" lang="ja-JP" altLang="en-US" dirty="0"/>
                  <a:t>を調整</a:t>
                </a:r>
              </a:p>
            </p:txBody>
          </p:sp>
        </mc:Choice>
        <mc:Fallback xmlns=""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CF80B7EE-0E2A-424E-BFB7-3D4002D43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884" y="3347889"/>
                <a:ext cx="3271986" cy="392993"/>
              </a:xfrm>
              <a:prstGeom prst="rect">
                <a:avLst/>
              </a:prstGeom>
              <a:blipFill>
                <a:blip r:embed="rId12"/>
                <a:stretch>
                  <a:fillRect l="-745" r="-1676" b="-246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6E751636-DC83-4D1D-AD02-0E434A2743CF}"/>
                  </a:ext>
                </a:extLst>
              </p:cNvPr>
              <p:cNvSpPr txBox="1"/>
              <p:nvPr/>
            </p:nvSpPr>
            <p:spPr>
              <a:xfrm>
                <a:off x="6265858" y="3373882"/>
                <a:ext cx="3355342" cy="392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𝑆𝑡𝑒𝑝</m:t>
                        </m:r>
                        <m:r>
                          <a:rPr lang="en-US" altLang="ja-JP" sz="200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ja-JP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ja-JP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𝒏𝒌</m:t>
                        </m:r>
                      </m:sub>
                    </m:sSub>
                  </m:oMath>
                </a14:m>
                <a:r>
                  <a:rPr kumimoji="1" lang="ja-JP" altLang="en-US" dirty="0"/>
                  <a:t>が固定、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ja-JP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ja-JP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ja-JP" altLang="en-US" dirty="0"/>
                  <a:t>を調整</a:t>
                </a:r>
              </a:p>
            </p:txBody>
          </p:sp>
        </mc:Choice>
        <mc:Fallback xmlns="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6E751636-DC83-4D1D-AD02-0E434A274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5858" y="3373882"/>
                <a:ext cx="3355342" cy="392993"/>
              </a:xfrm>
              <a:prstGeom prst="rect">
                <a:avLst/>
              </a:prstGeom>
              <a:blipFill>
                <a:blip r:embed="rId13"/>
                <a:stretch>
                  <a:fillRect l="-727" r="-909" b="-246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51316889-F083-4E6D-9E7B-984E65CD6F28}"/>
              </a:ext>
            </a:extLst>
          </p:cNvPr>
          <p:cNvCxnSpPr>
            <a:cxnSpLocks/>
          </p:cNvCxnSpPr>
          <p:nvPr/>
        </p:nvCxnSpPr>
        <p:spPr>
          <a:xfrm>
            <a:off x="5298418" y="3521998"/>
            <a:ext cx="0" cy="331473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13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" grpId="0"/>
      <p:bldP spid="29" grpId="0"/>
      <p:bldP spid="32" grpId="0"/>
      <p:bldP spid="33" grpId="0"/>
      <p:bldP spid="18" grpId="0"/>
      <p:bldP spid="3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77BC74F-4BB8-4AEF-B085-A685AD4CBC4A}"/>
              </a:ext>
            </a:extLst>
          </p:cNvPr>
          <p:cNvSpPr/>
          <p:nvPr/>
        </p:nvSpPr>
        <p:spPr>
          <a:xfrm>
            <a:off x="290145" y="929640"/>
            <a:ext cx="112471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b="1" dirty="0"/>
              <a:t>思考：</a:t>
            </a:r>
            <a:endParaRPr lang="en-US" altLang="ja-JP" sz="2400" b="1" dirty="0"/>
          </a:p>
          <a:p>
            <a:r>
              <a:rPr lang="ja-JP" altLang="en-US" sz="2400" b="1" i="1" dirty="0"/>
              <a:t>　　</a:t>
            </a:r>
            <a:r>
              <a:rPr lang="ja-JP" altLang="en-US" sz="2000" i="1" dirty="0"/>
              <a:t>明示的にプログラムしなくても</a:t>
            </a:r>
            <a:r>
              <a:rPr lang="ja-JP" altLang="en-US" sz="2000" b="1" i="1" dirty="0"/>
              <a:t>学習する能力をコンピュータに与える</a:t>
            </a:r>
            <a:r>
              <a:rPr lang="ja-JP" altLang="en-US" sz="2000" i="1" dirty="0"/>
              <a:t>研究分野 　</a:t>
            </a:r>
            <a:endParaRPr lang="en-US" altLang="ja-JP" sz="2400" i="1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53D59D5-A111-4A9D-A7C5-0F0199CB3E42}"/>
              </a:ext>
            </a:extLst>
          </p:cNvPr>
          <p:cNvSpPr/>
          <p:nvPr/>
        </p:nvSpPr>
        <p:spPr>
          <a:xfrm>
            <a:off x="835685" y="1902877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sz="2000" i="1" dirty="0"/>
              <a:t>で</a:t>
            </a:r>
            <a:r>
              <a:rPr lang="ja-JP" altLang="en-US" sz="2000" b="1" i="1" dirty="0"/>
              <a:t>「</a:t>
            </a:r>
            <a:r>
              <a:rPr lang="ja-JP" altLang="en-US" b="1" i="1" dirty="0"/>
              <a:t>コンピュータに与える学習する能力」</a:t>
            </a:r>
            <a:r>
              <a:rPr lang="ja-JP" altLang="en-US" i="1" dirty="0"/>
              <a:t>はなの能力？</a:t>
            </a:r>
            <a:endParaRPr lang="en-US" altLang="ja-JP" i="1" dirty="0"/>
          </a:p>
        </p:txBody>
      </p:sp>
    </p:spTree>
    <p:extLst>
      <p:ext uri="{BB962C8B-B14F-4D97-AF65-F5344CB8AC3E}">
        <p14:creationId xmlns:p14="http://schemas.microsoft.com/office/powerpoint/2010/main" val="37657379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1D7FCDED-5635-463C-9B9D-E14B2B766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145" y="870438"/>
            <a:ext cx="11737731" cy="2228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000" b="1" dirty="0"/>
              <a:t>・</a:t>
            </a:r>
            <a:r>
              <a:rPr lang="ja-JP" altLang="en-US" b="1" dirty="0"/>
              <a:t>人工知能の定義（強い</a:t>
            </a:r>
            <a:r>
              <a:rPr lang="en-US" altLang="ja-JP" b="1" dirty="0"/>
              <a:t>AI</a:t>
            </a:r>
            <a:r>
              <a:rPr lang="ja-JP" altLang="en-US" b="1" dirty="0"/>
              <a:t>と弱い</a:t>
            </a:r>
            <a:r>
              <a:rPr lang="en-US" altLang="ja-JP" b="1" dirty="0"/>
              <a:t>AI</a:t>
            </a:r>
            <a:r>
              <a:rPr lang="ja-JP" altLang="en-US" b="1" dirty="0"/>
              <a:t>を含む）、研究歴史、特に</a:t>
            </a:r>
            <a:r>
              <a:rPr lang="en-US" altLang="ja-JP" b="1" dirty="0"/>
              <a:t>boom#3</a:t>
            </a:r>
            <a:r>
              <a:rPr lang="ja-JP" altLang="en-US" b="1" dirty="0"/>
              <a:t>について、簡単に説明した。</a:t>
            </a:r>
            <a:endParaRPr lang="en-US" altLang="ja-JP" b="1" dirty="0"/>
          </a:p>
          <a:p>
            <a:pPr marL="0" indent="0">
              <a:buNone/>
            </a:pPr>
            <a:endParaRPr lang="en-US" altLang="ja-JP" b="1" dirty="0"/>
          </a:p>
          <a:p>
            <a:pPr marL="0" indent="0">
              <a:buNone/>
            </a:pPr>
            <a:r>
              <a:rPr lang="ja-JP" altLang="en-US" b="1" dirty="0"/>
              <a:t>・線形回帰と</a:t>
            </a:r>
            <a:r>
              <a:rPr lang="en-US" altLang="ja-JP" b="1" dirty="0"/>
              <a:t>k-means</a:t>
            </a:r>
            <a:r>
              <a:rPr lang="ja-JP" altLang="en-US" b="1" dirty="0"/>
              <a:t>を２つ例として、教師ありと教師なし機械学習の概念を簡単に説明した。</a:t>
            </a:r>
            <a:endParaRPr lang="en-US" altLang="ja-JP" sz="2000" dirty="0"/>
          </a:p>
          <a:p>
            <a:pPr marL="0" indent="0">
              <a:lnSpc>
                <a:spcPct val="110000"/>
              </a:lnSpc>
              <a:buNone/>
            </a:pPr>
            <a:endParaRPr lang="en-US" altLang="ja-JP" sz="1400" b="1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7E3F7DAB-B602-42F8-A10C-783683A4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まとめ：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72513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0143A0CE-9884-4F10-9DC3-D6EE19B49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145" y="870438"/>
            <a:ext cx="11737731" cy="68315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ja-JP" altLang="en-US" sz="1800" b="1" dirty="0"/>
              <a:t>人工知能（</a:t>
            </a:r>
            <a:r>
              <a:rPr lang="en-US" altLang="ja-JP" sz="1800" b="1" dirty="0"/>
              <a:t>AI</a:t>
            </a:r>
            <a:r>
              <a:rPr lang="ja-JP" altLang="en-US" sz="1800" b="1" dirty="0"/>
              <a:t>） </a:t>
            </a:r>
            <a:r>
              <a:rPr lang="en-US" altLang="ja-JP" sz="1800" b="1" dirty="0"/>
              <a:t>&gt; </a:t>
            </a:r>
            <a:r>
              <a:rPr lang="ja-JP" altLang="en-US" sz="1800" b="1" dirty="0"/>
              <a:t>機械学習（</a:t>
            </a:r>
            <a:r>
              <a:rPr lang="en-US" altLang="ja-JP" sz="1800" b="1" dirty="0"/>
              <a:t>ML</a:t>
            </a:r>
            <a:r>
              <a:rPr lang="ja-JP" altLang="en-US" sz="1800" b="1" dirty="0"/>
              <a:t>）＞</a:t>
            </a:r>
            <a:r>
              <a:rPr lang="ja-JP" altLang="en-US" sz="1800" b="1" dirty="0">
                <a:solidFill>
                  <a:srgbClr val="FF0000"/>
                </a:solidFill>
              </a:rPr>
              <a:t>ディープラーニング（</a:t>
            </a:r>
            <a:r>
              <a:rPr lang="en-US" altLang="ja-JP" sz="1800" b="1" dirty="0">
                <a:solidFill>
                  <a:srgbClr val="FF0000"/>
                </a:solidFill>
              </a:rPr>
              <a:t>DL</a:t>
            </a:r>
            <a:r>
              <a:rPr lang="ja-JP" altLang="en-US" sz="1800" b="1" dirty="0">
                <a:solidFill>
                  <a:srgbClr val="FF0000"/>
                </a:solidFill>
              </a:rPr>
              <a:t>）</a:t>
            </a:r>
            <a:endParaRPr lang="en-US" altLang="ja-JP" sz="18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ja-JP" sz="1800" dirty="0"/>
              <a:t>DL</a:t>
            </a:r>
            <a:r>
              <a:rPr lang="ja-JP" altLang="en-US" sz="1800" dirty="0"/>
              <a:t>の紹介予定</a:t>
            </a:r>
            <a:endParaRPr kumimoji="1" lang="ja-JP" altLang="en-US" sz="2800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93F23B6F-F25D-4151-9915-59125A7BA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次回：</a:t>
            </a:r>
          </a:p>
        </p:txBody>
      </p:sp>
      <p:pic>
        <p:nvPicPr>
          <p:cNvPr id="13314" name="Picture 2" descr="https://images-cdn.newscred.com/Zz00YTUzNDg4MWZjYzM4YmQ1YTQ3ZGRiNjVmNTkxOWIxOQ==">
            <a:extLst>
              <a:ext uri="{FF2B5EF4-FFF2-40B4-BE49-F238E27FC236}">
                <a16:creationId xmlns:a16="http://schemas.microsoft.com/office/drawing/2014/main" id="{4BC6AE75-E0DC-431A-AA90-9C4E81C536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2" t="19849" r="12407" b="11285"/>
          <a:stretch/>
        </p:blipFill>
        <p:spPr bwMode="auto">
          <a:xfrm>
            <a:off x="1564816" y="2869391"/>
            <a:ext cx="8342664" cy="398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48E38DF-7BE1-4294-A6D1-5C0F8D8D0B17}"/>
              </a:ext>
            </a:extLst>
          </p:cNvPr>
          <p:cNvSpPr/>
          <p:nvPr/>
        </p:nvSpPr>
        <p:spPr>
          <a:xfrm>
            <a:off x="837460" y="1649898"/>
            <a:ext cx="77561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  <a:latin typeface="FujitsuSans"/>
              </a:rPr>
              <a:t>機械学習では、人間がアルゴリズムを設定し、機械に学習させる。</a:t>
            </a:r>
            <a:endParaRPr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7AA98DC-32C9-4983-A1F0-0DB16F2C9E49}"/>
              </a:ext>
            </a:extLst>
          </p:cNvPr>
          <p:cNvSpPr/>
          <p:nvPr/>
        </p:nvSpPr>
        <p:spPr>
          <a:xfrm>
            <a:off x="837459" y="2115536"/>
            <a:ext cx="104815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rgbClr val="000000"/>
                </a:solidFill>
                <a:latin typeface="FujitsuSans"/>
              </a:rPr>
              <a:t>ディープラーニングでは、さらに機械自らが</a:t>
            </a:r>
            <a:r>
              <a:rPr lang="ja-JP" altLang="en-US" b="1" dirty="0">
                <a:solidFill>
                  <a:srgbClr val="FF0000"/>
                </a:solidFill>
                <a:latin typeface="FujitsuSans"/>
              </a:rPr>
              <a:t>特徴を自動</a:t>
            </a:r>
            <a:r>
              <a:rPr lang="ja-JP" altLang="en-US" dirty="0">
                <a:solidFill>
                  <a:srgbClr val="000000"/>
                </a:solidFill>
                <a:latin typeface="FujitsuSans"/>
              </a:rPr>
              <a:t>で抽出・設計し自動的に判断する。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476763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316271" y="3115491"/>
            <a:ext cx="11737731" cy="536332"/>
          </a:xfrm>
        </p:spPr>
        <p:txBody>
          <a:bodyPr/>
          <a:lstStyle/>
          <a:p>
            <a:pPr algn="ctr"/>
            <a:r>
              <a:rPr lang="ja-JP" altLang="en-US" dirty="0"/>
              <a:t>ご清聴、ありがとうございました。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480060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58743678-0819-4CFF-ABBD-FDC303E28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3D956E0-371F-45BA-968E-057F9ADB1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Appendix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49883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A64851-D0B0-4C92-80FA-E8A2F6FF67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ja-JP" altLang="en-US" sz="5400" dirty="0"/>
              <a:t>人工知能（</a:t>
            </a:r>
            <a:r>
              <a:rPr lang="en-US" altLang="ja-JP" sz="5400" dirty="0"/>
              <a:t>artificial intelligence</a:t>
            </a:r>
            <a:r>
              <a:rPr lang="ja-JP" altLang="en-US" sz="5400" dirty="0"/>
              <a:t>）</a:t>
            </a:r>
            <a:endParaRPr kumimoji="1" lang="ja-JP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643510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EB4BD8B0-F1D7-4CE1-9067-D6259ACCE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機械学習</a:t>
            </a:r>
            <a:r>
              <a:rPr lang="ja-JP" altLang="en-US" dirty="0"/>
              <a:t>プロジェクトの流れ</a:t>
            </a:r>
          </a:p>
        </p:txBody>
      </p:sp>
      <p:pic>
        <p:nvPicPr>
          <p:cNvPr id="7174" name="Picture 6" descr="f:id:mathgeekjp:20170815165234p:plain">
            <a:extLst>
              <a:ext uri="{FF2B5EF4-FFF2-40B4-BE49-F238E27FC236}">
                <a16:creationId xmlns:a16="http://schemas.microsoft.com/office/drawing/2014/main" id="{96627CC2-156C-49AE-80AF-E5AEF78F9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890" y="874336"/>
            <a:ext cx="7978219" cy="598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AD3611B-98E8-4775-B168-069827575053}"/>
              </a:ext>
            </a:extLst>
          </p:cNvPr>
          <p:cNvSpPr txBox="1"/>
          <p:nvPr/>
        </p:nvSpPr>
        <p:spPr>
          <a:xfrm>
            <a:off x="6932092" y="991010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FF0000"/>
                </a:solidFill>
              </a:rPr>
              <a:t>※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②</a:t>
            </a:r>
            <a:r>
              <a:rPr lang="ja-JP" altLang="en-US" sz="1600" b="1" dirty="0">
                <a:solidFill>
                  <a:srgbClr val="FF0000"/>
                </a:solidFill>
              </a:rPr>
              <a:t>アルゴリズム選択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973E8B6-441C-41B8-A655-970AE1EAE4E0}"/>
              </a:ext>
            </a:extLst>
          </p:cNvPr>
          <p:cNvSpPr txBox="1"/>
          <p:nvPr/>
        </p:nvSpPr>
        <p:spPr>
          <a:xfrm>
            <a:off x="8878879" y="5488504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FF0000"/>
                </a:solidFill>
              </a:rPr>
              <a:t>※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③</a:t>
            </a:r>
            <a:r>
              <a:rPr lang="ja-JP" altLang="en-US" sz="1600" b="1" dirty="0">
                <a:solidFill>
                  <a:srgbClr val="FF0000"/>
                </a:solidFill>
              </a:rPr>
              <a:t>結果評価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02E17CF-4B9A-418C-B475-69D5CFBF6BE8}"/>
              </a:ext>
            </a:extLst>
          </p:cNvPr>
          <p:cNvSpPr txBox="1"/>
          <p:nvPr/>
        </p:nvSpPr>
        <p:spPr>
          <a:xfrm>
            <a:off x="4132336" y="4481196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FF0000"/>
                </a:solidFill>
              </a:rPr>
              <a:t>※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①</a:t>
            </a:r>
            <a:r>
              <a:rPr lang="ja-JP" altLang="en-US" sz="1600" b="1" dirty="0">
                <a:solidFill>
                  <a:srgbClr val="FF0000"/>
                </a:solidFill>
              </a:rPr>
              <a:t>データ準備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02E17CF-4B9A-418C-B475-69D5CFBF6BE8}"/>
              </a:ext>
            </a:extLst>
          </p:cNvPr>
          <p:cNvSpPr txBox="1"/>
          <p:nvPr/>
        </p:nvSpPr>
        <p:spPr>
          <a:xfrm>
            <a:off x="1300291" y="1295544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FF0000"/>
                </a:solidFill>
              </a:rPr>
              <a:t>※</a:t>
            </a:r>
            <a:r>
              <a:rPr lang="ja-JP" altLang="en-US" sz="1600" b="1" dirty="0">
                <a:solidFill>
                  <a:srgbClr val="FF0000"/>
                </a:solidFill>
              </a:rPr>
              <a:t>前提：なぜ機械学習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1320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EB4BD8B0-F1D7-4CE1-9067-D6259ACCE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機械学習</a:t>
            </a:r>
            <a:r>
              <a:rPr lang="ja-JP" altLang="en-US" dirty="0"/>
              <a:t>プロジェクトの流れ</a:t>
            </a:r>
          </a:p>
        </p:txBody>
      </p:sp>
      <p:pic>
        <p:nvPicPr>
          <p:cNvPr id="7174" name="Picture 6" descr="f:id:mathgeekjp:20170815165234p:plain">
            <a:extLst>
              <a:ext uri="{FF2B5EF4-FFF2-40B4-BE49-F238E27FC236}">
                <a16:creationId xmlns:a16="http://schemas.microsoft.com/office/drawing/2014/main" id="{96627CC2-156C-49AE-80AF-E5AEF78F9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890" y="874336"/>
            <a:ext cx="7978219" cy="598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AD3611B-98E8-4775-B168-069827575053}"/>
              </a:ext>
            </a:extLst>
          </p:cNvPr>
          <p:cNvSpPr txBox="1"/>
          <p:nvPr/>
        </p:nvSpPr>
        <p:spPr>
          <a:xfrm>
            <a:off x="6932092" y="991010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FF0000"/>
                </a:solidFill>
              </a:rPr>
              <a:t>※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②</a:t>
            </a:r>
            <a:r>
              <a:rPr lang="ja-JP" altLang="en-US" sz="1600" b="1" dirty="0">
                <a:solidFill>
                  <a:srgbClr val="FF0000"/>
                </a:solidFill>
              </a:rPr>
              <a:t>アルゴリズム選択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973E8B6-441C-41B8-A655-970AE1EAE4E0}"/>
              </a:ext>
            </a:extLst>
          </p:cNvPr>
          <p:cNvSpPr txBox="1"/>
          <p:nvPr/>
        </p:nvSpPr>
        <p:spPr>
          <a:xfrm>
            <a:off x="8878879" y="5488504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FF0000"/>
                </a:solidFill>
              </a:rPr>
              <a:t>※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③</a:t>
            </a:r>
            <a:r>
              <a:rPr lang="ja-JP" altLang="en-US" sz="1600" b="1" dirty="0">
                <a:solidFill>
                  <a:srgbClr val="FF0000"/>
                </a:solidFill>
              </a:rPr>
              <a:t>結果評価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02E17CF-4B9A-418C-B475-69D5CFBF6BE8}"/>
              </a:ext>
            </a:extLst>
          </p:cNvPr>
          <p:cNvSpPr txBox="1"/>
          <p:nvPr/>
        </p:nvSpPr>
        <p:spPr>
          <a:xfrm>
            <a:off x="4132336" y="4481196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FF0000"/>
                </a:solidFill>
              </a:rPr>
              <a:t>※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①</a:t>
            </a:r>
            <a:r>
              <a:rPr lang="ja-JP" altLang="en-US" sz="1600" b="1" dirty="0">
                <a:solidFill>
                  <a:srgbClr val="FF0000"/>
                </a:solidFill>
              </a:rPr>
              <a:t>データ準備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02E17CF-4B9A-418C-B475-69D5CFBF6BE8}"/>
              </a:ext>
            </a:extLst>
          </p:cNvPr>
          <p:cNvSpPr txBox="1"/>
          <p:nvPr/>
        </p:nvSpPr>
        <p:spPr>
          <a:xfrm>
            <a:off x="1300291" y="1295544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FF0000"/>
                </a:solidFill>
              </a:rPr>
              <a:t>※</a:t>
            </a:r>
            <a:r>
              <a:rPr lang="ja-JP" altLang="en-US" sz="1600" b="1" dirty="0">
                <a:solidFill>
                  <a:srgbClr val="FF0000"/>
                </a:solidFill>
              </a:rPr>
              <a:t>前提：なぜ機械学習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0568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機械学習の場合</a:t>
            </a:r>
            <a:endParaRPr kumimoji="1" lang="en-US" altLang="ja-JP" dirty="0"/>
          </a:p>
          <a:p>
            <a:pPr lvl="1"/>
            <a:r>
              <a:rPr lang="ja-JP" altLang="en-US" dirty="0">
                <a:solidFill>
                  <a:srgbClr val="FF0000"/>
                </a:solidFill>
              </a:rPr>
              <a:t>一定数の間違い</a:t>
            </a:r>
            <a:r>
              <a:rPr lang="en-US" altLang="ja-JP" dirty="0">
                <a:solidFill>
                  <a:srgbClr val="FF0000"/>
                </a:solidFill>
              </a:rPr>
              <a:t>(loss)</a:t>
            </a:r>
            <a:r>
              <a:rPr lang="ja-JP" altLang="en-US" dirty="0">
                <a:solidFill>
                  <a:srgbClr val="FF0000"/>
                </a:solidFill>
              </a:rPr>
              <a:t>が含まれることを許容する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データの</a:t>
            </a:r>
            <a:r>
              <a:rPr lang="ja-JP" altLang="en-US" dirty="0"/>
              <a:t>依存関係の整理が複雑。</a:t>
            </a:r>
            <a:r>
              <a:rPr lang="ja-JP" altLang="en-US" dirty="0">
                <a:solidFill>
                  <a:srgbClr val="FF0000"/>
                </a:solidFill>
              </a:rPr>
              <a:t>適切な特徴量選択（</a:t>
            </a:r>
            <a:r>
              <a:rPr lang="en-US" altLang="ja-JP" dirty="0">
                <a:solidFill>
                  <a:srgbClr val="FF0000"/>
                </a:solidFill>
              </a:rPr>
              <a:t>Feature Selection</a:t>
            </a:r>
            <a:r>
              <a:rPr lang="ja-JP" altLang="en-US" dirty="0">
                <a:solidFill>
                  <a:srgbClr val="FF0000"/>
                </a:solidFill>
              </a:rPr>
              <a:t>）</a:t>
            </a:r>
            <a:r>
              <a:rPr lang="ja-JP" altLang="en-US" dirty="0"/>
              <a:t>が困難。</a:t>
            </a:r>
            <a:endParaRPr lang="en-US" altLang="ja-JP" dirty="0"/>
          </a:p>
          <a:p>
            <a:pPr lvl="1"/>
            <a:r>
              <a:rPr kumimoji="1" lang="ja-JP" altLang="en-US" dirty="0"/>
              <a:t>確率的な処理があるため、自動テスクがしにくい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入力データの傾向が変化する可能性がある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なぜ機械学習をする　</a:t>
            </a:r>
            <a:r>
              <a:rPr lang="ja-JP" altLang="en-US" sz="2800" dirty="0"/>
              <a:t>⇒機械学習をしなくて良い方法を考える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12344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f:id:aotamasaki:20180418201910p:pla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773" y="4018769"/>
            <a:ext cx="6425116" cy="180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3F3B3A2C-3501-4FFB-AB94-5044326EB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000" b="1" dirty="0"/>
              <a:t>目的：</a:t>
            </a:r>
            <a:endParaRPr kumimoji="1" lang="en-US" altLang="ja-JP" sz="2000" b="1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ja-JP" altLang="en-US" sz="1800" dirty="0"/>
              <a:t> 予測精度の向上</a:t>
            </a:r>
            <a:endParaRPr lang="en-US" altLang="ja-JP" sz="1800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ja-JP" altLang="en-US" sz="1800" dirty="0"/>
              <a:t> 学習にかかる時間を短縮できる</a:t>
            </a:r>
            <a:endParaRPr lang="en-US" altLang="ja-JP" sz="1800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ja-JP" altLang="en-US" sz="1800" dirty="0"/>
              <a:t> モデルの構造を単純化し理解しやすくできる</a:t>
            </a:r>
          </a:p>
          <a:p>
            <a:pPr lvl="1">
              <a:buFont typeface="Wingdings" panose="05000000000000000000" pitchFamily="2" charset="2"/>
              <a:buChar char="p"/>
            </a:pPr>
            <a:r>
              <a:rPr lang="ja-JP" altLang="en-US" sz="1800" dirty="0"/>
              <a:t> 過学習を防ぐことができる</a:t>
            </a:r>
            <a:endParaRPr lang="en-US" altLang="ja-JP" sz="1800" dirty="0"/>
          </a:p>
          <a:p>
            <a:pPr marL="228600" lvl="1">
              <a:spcBef>
                <a:spcPts val="1000"/>
              </a:spcBef>
            </a:pPr>
            <a:r>
              <a:rPr lang="ja-JP" altLang="en-US" b="1" dirty="0"/>
              <a:t>手法：</a:t>
            </a:r>
            <a:r>
              <a:rPr lang="en-US" altLang="ja-JP" dirty="0">
                <a:hlinkClick r:id="rId3"/>
              </a:rPr>
              <a:t>https://aotamasaki.hatenablog.com/entry/2018/04/18/201127</a:t>
            </a:r>
            <a:endParaRPr lang="en-US" altLang="ja-JP" b="1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ja-JP" altLang="en-US" sz="1800" dirty="0"/>
              <a:t> </a:t>
            </a:r>
            <a:r>
              <a:rPr lang="ja-JP" altLang="en-US" sz="1800" b="1" dirty="0"/>
              <a:t>フィルタ法（</a:t>
            </a:r>
            <a:r>
              <a:rPr lang="en-US" altLang="ja-JP" sz="1800" b="1" dirty="0"/>
              <a:t>Filter Method</a:t>
            </a:r>
            <a:r>
              <a:rPr lang="ja-JP" altLang="en-US" sz="1800" b="1" dirty="0"/>
              <a:t>）</a:t>
            </a:r>
            <a:endParaRPr lang="en-US" altLang="ja-JP" sz="1800" b="1" dirty="0"/>
          </a:p>
          <a:p>
            <a:pPr marL="457200" lvl="1" indent="0">
              <a:buNone/>
            </a:pPr>
            <a:r>
              <a:rPr lang="en-US" altLang="ja-JP" sz="1600" b="1" dirty="0"/>
              <a:t>    </a:t>
            </a:r>
            <a:r>
              <a:rPr lang="ja-JP" altLang="en-US" sz="1600" dirty="0"/>
              <a:t>統計のテクニックを用いて各特徴の</a:t>
            </a:r>
            <a:endParaRPr lang="en-US" altLang="ja-JP" sz="1600" dirty="0"/>
          </a:p>
          <a:p>
            <a:pPr marL="457200" lvl="1" indent="0">
              <a:buNone/>
            </a:pPr>
            <a:r>
              <a:rPr lang="en-US" altLang="ja-JP" sz="1600" dirty="0"/>
              <a:t> </a:t>
            </a:r>
            <a:r>
              <a:rPr lang="ja-JP" altLang="en-US" sz="1600" dirty="0"/>
              <a:t>「予測に使える度合」を点数化し、</a:t>
            </a:r>
            <a:endParaRPr lang="en-US" altLang="ja-JP" sz="1600" dirty="0"/>
          </a:p>
          <a:p>
            <a:pPr marL="457200" lvl="1" indent="0">
              <a:buNone/>
            </a:pPr>
            <a:r>
              <a:rPr lang="ja-JP" altLang="en-US" sz="1600" dirty="0"/>
              <a:t>　点数をもとに特徴にランク付けを行い、</a:t>
            </a:r>
            <a:r>
              <a:rPr lang="en-US" altLang="ja-JP" sz="1600" dirty="0"/>
              <a:t>   </a:t>
            </a:r>
            <a:r>
              <a:rPr lang="ja-JP" altLang="en-US" sz="1600" dirty="0"/>
              <a:t>予測に使うか否かをそれぞれ決定する</a:t>
            </a:r>
            <a:endParaRPr lang="en-US" altLang="ja-JP" sz="1600" dirty="0"/>
          </a:p>
          <a:p>
            <a:pPr marL="457200" lvl="1" indent="0">
              <a:buNone/>
            </a:pPr>
            <a:endParaRPr lang="en-US" altLang="ja-JP" sz="1600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ja-JP" altLang="en-US" sz="1800" b="1" dirty="0"/>
              <a:t>ラッパー法（</a:t>
            </a:r>
            <a:r>
              <a:rPr lang="en-US" altLang="ja-JP" sz="1800" b="1" dirty="0"/>
              <a:t>Wrapper Method</a:t>
            </a:r>
            <a:r>
              <a:rPr lang="ja-JP" altLang="en-US" sz="1800" b="1" dirty="0"/>
              <a:t>）</a:t>
            </a:r>
            <a:endParaRPr lang="en-US" altLang="ja-JP" sz="1800" b="1" dirty="0"/>
          </a:p>
          <a:p>
            <a:pPr marL="457200" lvl="1" indent="0">
              <a:buNone/>
            </a:pPr>
            <a:r>
              <a:rPr lang="ja-JP" altLang="en-US" sz="1400" dirty="0"/>
              <a:t>   </a:t>
            </a:r>
            <a:r>
              <a:rPr lang="ja-JP" altLang="en-US" sz="1600" dirty="0"/>
              <a:t>複数の特徴を同時に使って予測精度の検証を行い、精度が最も</a:t>
            </a:r>
            <a:endParaRPr lang="en-US" altLang="ja-JP" sz="1600" dirty="0"/>
          </a:p>
          <a:p>
            <a:pPr marL="457200" lvl="1" indent="0">
              <a:buNone/>
            </a:pPr>
            <a:r>
              <a:rPr lang="en-US" altLang="ja-JP" sz="1600" dirty="0"/>
              <a:t>   </a:t>
            </a:r>
            <a:r>
              <a:rPr lang="ja-JP" altLang="en-US" sz="1600" dirty="0"/>
              <a:t>高くなるような特徴量の組み合わせを探索する</a:t>
            </a:r>
            <a:endParaRPr lang="en-US" altLang="ja-JP" sz="1600" dirty="0"/>
          </a:p>
          <a:p>
            <a:pPr marL="457200" lvl="1" indent="0">
              <a:buNone/>
            </a:pPr>
            <a:endParaRPr lang="en-US" altLang="ja-JP" sz="1800" dirty="0"/>
          </a:p>
          <a:p>
            <a:pPr marL="457200" lvl="1" indent="0">
              <a:buNone/>
            </a:pPr>
            <a:endParaRPr lang="en-US" altLang="ja-JP" sz="1800" dirty="0"/>
          </a:p>
          <a:p>
            <a:pPr lvl="1">
              <a:buFont typeface="Wingdings" panose="05000000000000000000" pitchFamily="2" charset="2"/>
              <a:buChar char="p"/>
            </a:pPr>
            <a:r>
              <a:rPr lang="ja-JP" altLang="en-US" sz="1800" b="1" dirty="0"/>
              <a:t>組み込み法（</a:t>
            </a:r>
            <a:r>
              <a:rPr lang="en-US" altLang="ja-JP" sz="1800" b="1" dirty="0"/>
              <a:t>Embedded Method</a:t>
            </a:r>
            <a:r>
              <a:rPr lang="ja-JP" altLang="en-US" sz="1800" b="1" dirty="0"/>
              <a:t>）</a:t>
            </a:r>
            <a:endParaRPr lang="en-US" altLang="ja-JP" sz="1800" b="1" dirty="0"/>
          </a:p>
          <a:p>
            <a:pPr marL="457200" lvl="1" indent="0">
              <a:buNone/>
            </a:pPr>
            <a:r>
              <a:rPr lang="ja-JP" altLang="en-US" sz="1800" dirty="0"/>
              <a:t>　</a:t>
            </a:r>
            <a:r>
              <a:rPr lang="ja-JP" altLang="en-US" sz="1600" dirty="0"/>
              <a:t>フィルタ法とラッパー法の</a:t>
            </a:r>
            <a:r>
              <a:rPr lang="en-US" altLang="ja-JP" sz="1600" dirty="0"/>
              <a:t>2</a:t>
            </a:r>
            <a:r>
              <a:rPr lang="ja-JP" altLang="en-US" sz="1600" dirty="0" err="1"/>
              <a:t>つの</a:t>
            </a:r>
            <a:r>
              <a:rPr lang="ja-JP" altLang="en-US" sz="1600" dirty="0"/>
              <a:t>強みを掛け合わせたような手法で、</a:t>
            </a:r>
            <a:endParaRPr lang="en-US" altLang="ja-JP" sz="1600" dirty="0"/>
          </a:p>
          <a:p>
            <a:pPr marL="457200" lvl="1" indent="0">
              <a:buNone/>
            </a:pPr>
            <a:r>
              <a:rPr lang="ja-JP" altLang="en-US" sz="1600" dirty="0"/>
              <a:t>　機械学習モデルが学習の一環として特徴の選択を行う</a:t>
            </a:r>
            <a:endParaRPr lang="en-US" altLang="ja-JP" sz="1600" dirty="0"/>
          </a:p>
          <a:p>
            <a:pPr marL="457200" lvl="1" indent="0">
              <a:buNone/>
            </a:pPr>
            <a:endParaRPr lang="en-US" altLang="ja-JP" sz="1800" dirty="0"/>
          </a:p>
          <a:p>
            <a:pPr lvl="1">
              <a:buFont typeface="Wingdings" panose="05000000000000000000" pitchFamily="2" charset="2"/>
              <a:buChar char="p"/>
            </a:pPr>
            <a:endParaRPr lang="en-US" altLang="ja-JP" sz="1800" dirty="0"/>
          </a:p>
          <a:p>
            <a:pPr marL="228600" lvl="1">
              <a:spcBef>
                <a:spcPts val="1000"/>
              </a:spcBef>
            </a:pPr>
            <a:endParaRPr lang="ja-JP" altLang="en-US" dirty="0"/>
          </a:p>
          <a:p>
            <a:endParaRPr kumimoji="1" lang="ja-JP" altLang="en-US" sz="2000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5352EFCE-EF43-4F9E-BCF8-D5013ACD1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特徴量選択（</a:t>
            </a:r>
            <a:r>
              <a:rPr lang="en-US" altLang="ja-JP" b="0" dirty="0"/>
              <a:t>Feature Selection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pic>
        <p:nvPicPr>
          <p:cNvPr id="2050" name="Picture 2" descr="f:id:aotamasaki:20180418201844p:pla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963" y="2937667"/>
            <a:ext cx="6333824" cy="62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5245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1.Hold-out">
            <a:extLst>
              <a:ext uri="{FF2B5EF4-FFF2-40B4-BE49-F238E27FC236}">
                <a16:creationId xmlns:a16="http://schemas.microsoft.com/office/drawing/2014/main" id="{3499A9CF-6B98-41C5-97BF-88149F26B4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54" b="4142"/>
          <a:stretch/>
        </p:blipFill>
        <p:spPr bwMode="auto">
          <a:xfrm>
            <a:off x="2553535" y="980389"/>
            <a:ext cx="6010275" cy="231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7D9B3639-FA8D-48E2-BC39-A3E154A85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/>
              <a:t>Hold-out(</a:t>
            </a:r>
            <a:r>
              <a:rPr lang="ja-JP" altLang="en-US" b="1" dirty="0"/>
              <a:t>ホールドアウト法</a:t>
            </a:r>
            <a:r>
              <a:rPr lang="en-US" altLang="ja-JP" b="1" dirty="0"/>
              <a:t>)</a:t>
            </a:r>
          </a:p>
          <a:p>
            <a:endParaRPr lang="en-US" altLang="ja-JP" b="1" dirty="0"/>
          </a:p>
          <a:p>
            <a:endParaRPr lang="en-US" altLang="ja-JP" b="1" dirty="0"/>
          </a:p>
          <a:p>
            <a:endParaRPr lang="en-US" altLang="ja-JP" b="1" dirty="0"/>
          </a:p>
          <a:p>
            <a:pPr marL="0" indent="0">
              <a:buNone/>
            </a:pPr>
            <a:endParaRPr lang="en-US" altLang="ja-JP" b="1" dirty="0"/>
          </a:p>
          <a:p>
            <a:pPr marL="0" indent="0">
              <a:buNone/>
            </a:pPr>
            <a:endParaRPr lang="en-US" altLang="ja-JP" b="1" dirty="0"/>
          </a:p>
          <a:p>
            <a:r>
              <a:rPr lang="en-US" altLang="ja-JP" b="1" dirty="0"/>
              <a:t>Cross Validation</a:t>
            </a:r>
            <a:r>
              <a:rPr lang="ja-JP" altLang="en-US" b="1" dirty="0"/>
              <a:t>（クロスバリデーション法）　➡特例：</a:t>
            </a:r>
            <a:r>
              <a:rPr lang="en-US" altLang="ja-JP" b="1" dirty="0"/>
              <a:t> Leave One Out</a:t>
            </a:r>
            <a:r>
              <a:rPr lang="ja-JP" altLang="en-US" b="1" dirty="0"/>
              <a:t>もある</a:t>
            </a:r>
          </a:p>
          <a:p>
            <a:endParaRPr lang="en-US" altLang="ja-JP" b="1" dirty="0"/>
          </a:p>
          <a:p>
            <a:endParaRPr lang="en-US" altLang="ja-JP" b="1" dirty="0"/>
          </a:p>
          <a:p>
            <a:endParaRPr lang="en-US" altLang="ja-JP" b="1" dirty="0"/>
          </a:p>
          <a:p>
            <a:endParaRPr kumimoji="1" lang="ja-JP" altLang="en-US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2E9EF899-42AE-4CC9-8101-B3FB7039A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データ準備</a:t>
            </a:r>
          </a:p>
        </p:txBody>
      </p:sp>
      <p:pic>
        <p:nvPicPr>
          <p:cNvPr id="15364" name="Picture 4" descr="2.Cross Validation">
            <a:extLst>
              <a:ext uri="{FF2B5EF4-FFF2-40B4-BE49-F238E27FC236}">
                <a16:creationId xmlns:a16="http://schemas.microsoft.com/office/drawing/2014/main" id="{27F96279-69D0-4B90-885E-F3908E8394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47"/>
          <a:stretch/>
        </p:blipFill>
        <p:spPr bwMode="auto">
          <a:xfrm>
            <a:off x="2770647" y="4232635"/>
            <a:ext cx="5953125" cy="222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2925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7C25E97D-C460-49FF-B457-C47A0616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アルゴリズム選択 </a:t>
            </a:r>
            <a:r>
              <a:rPr lang="en-US" altLang="ja-JP" dirty="0"/>
              <a:t>from </a:t>
            </a:r>
            <a:r>
              <a:rPr lang="en-US" altLang="ja-JP" dirty="0" err="1"/>
              <a:t>sk</a:t>
            </a:r>
            <a:r>
              <a:rPr lang="en-US" altLang="ja-JP" dirty="0"/>
              <a:t>-learn</a:t>
            </a:r>
            <a:endParaRPr lang="ja-JP" altLang="en-US" dirty="0"/>
          </a:p>
        </p:txBody>
      </p:sp>
      <p:pic>
        <p:nvPicPr>
          <p:cNvPr id="4100" name="Picture 4" descr="Move mouse over image">
            <a:extLst>
              <a:ext uri="{FF2B5EF4-FFF2-40B4-BE49-F238E27FC236}">
                <a16:creationId xmlns:a16="http://schemas.microsoft.com/office/drawing/2014/main" id="{FA4BD87C-6848-4B16-85C9-F556842AA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411" y="1251058"/>
            <a:ext cx="8993170" cy="560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A741225-8E7C-435A-97B6-0F54CA288EFF}"/>
              </a:ext>
            </a:extLst>
          </p:cNvPr>
          <p:cNvSpPr txBox="1"/>
          <p:nvPr/>
        </p:nvSpPr>
        <p:spPr>
          <a:xfrm>
            <a:off x="197730" y="861211"/>
            <a:ext cx="7582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i="1" dirty="0">
                <a:hlinkClick r:id="rId3"/>
              </a:rPr>
              <a:t>https://scikit-learn.org/stable/tutorial/machine_learning_map/index.html</a:t>
            </a:r>
            <a:endParaRPr kumimoji="1" lang="ja-JP" altLang="en-US" sz="1600" b="1" i="1" dirty="0"/>
          </a:p>
        </p:txBody>
      </p:sp>
    </p:spTree>
    <p:extLst>
      <p:ext uri="{BB962C8B-B14F-4D97-AF65-F5344CB8AC3E}">
        <p14:creationId xmlns:p14="http://schemas.microsoft.com/office/powerpoint/2010/main" val="29474055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7C25E97D-C460-49FF-B457-C47A0616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アルゴリズム選択 </a:t>
            </a:r>
            <a:r>
              <a:rPr lang="en-US" altLang="ja-JP" dirty="0"/>
              <a:t>from MS Azure</a:t>
            </a:r>
            <a:endParaRPr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A741225-8E7C-435A-97B6-0F54CA288EFF}"/>
              </a:ext>
            </a:extLst>
          </p:cNvPr>
          <p:cNvSpPr txBox="1"/>
          <p:nvPr/>
        </p:nvSpPr>
        <p:spPr>
          <a:xfrm>
            <a:off x="191756" y="779798"/>
            <a:ext cx="9068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i="1" dirty="0">
                <a:hlinkClick r:id="rId2"/>
              </a:rPr>
              <a:t>https://docs.microsoft.com/ja-jp/azure/machine-learning/studio/algorithm-cheat-sheet</a:t>
            </a:r>
            <a:endParaRPr kumimoji="1" lang="ja-JP" altLang="en-US" sz="1600" b="1" i="1" dirty="0"/>
          </a:p>
        </p:txBody>
      </p:sp>
      <p:pic>
        <p:nvPicPr>
          <p:cNvPr id="10242" name="Picture 2" descr="é¢é£ç»å">
            <a:extLst>
              <a:ext uri="{FF2B5EF4-FFF2-40B4-BE49-F238E27FC236}">
                <a16:creationId xmlns:a16="http://schemas.microsoft.com/office/drawing/2014/main" id="{71A80E71-3727-4986-8FE1-8238BE96A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964" y="1107564"/>
            <a:ext cx="8881228" cy="575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9365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7C25E97D-C460-49FF-B457-C47A0616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アルゴリズム選択 </a:t>
            </a:r>
            <a:r>
              <a:rPr lang="en-US" altLang="ja-JP" dirty="0"/>
              <a:t>from SAS japan</a:t>
            </a:r>
            <a:endParaRPr lang="ja-JP" altLang="en-US" dirty="0"/>
          </a:p>
        </p:txBody>
      </p:sp>
      <p:pic>
        <p:nvPicPr>
          <p:cNvPr id="4098" name="Picture 2" descr="machine-learning-cheet-sheet.png">
            <a:extLst>
              <a:ext uri="{FF2B5EF4-FFF2-40B4-BE49-F238E27FC236}">
                <a16:creationId xmlns:a16="http://schemas.microsoft.com/office/drawing/2014/main" id="{444FBF65-0794-41C6-8270-081476B26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487" y="1234911"/>
            <a:ext cx="9809025" cy="5517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FB1CB19-5E53-4B23-9040-606014347051}"/>
              </a:ext>
            </a:extLst>
          </p:cNvPr>
          <p:cNvSpPr txBox="1"/>
          <p:nvPr/>
        </p:nvSpPr>
        <p:spPr>
          <a:xfrm>
            <a:off x="191756" y="779798"/>
            <a:ext cx="1013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i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https://blogs.sas.com/content/subconsciousmusings/2017/04/12/machine-learning-algorithm-use</a:t>
            </a:r>
            <a:endParaRPr kumimoji="1" lang="ja-JP" altLang="en-US" sz="1600" b="1" i="1" dirty="0"/>
          </a:p>
        </p:txBody>
      </p:sp>
    </p:spTree>
    <p:extLst>
      <p:ext uri="{BB962C8B-B14F-4D97-AF65-F5344CB8AC3E}">
        <p14:creationId xmlns:p14="http://schemas.microsoft.com/office/powerpoint/2010/main" val="34301986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714EAA13-102F-425F-8A78-B3AFCCB1F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モデル評価（</a:t>
            </a:r>
            <a:r>
              <a:rPr lang="en-US" altLang="ja-JP" dirty="0"/>
              <a:t> Classification </a:t>
            </a:r>
            <a:r>
              <a:rPr lang="ja-JP" altLang="en-US" dirty="0"/>
              <a:t>の場合</a:t>
            </a:r>
            <a:r>
              <a:rPr kumimoji="1" lang="ja-JP" altLang="en-US" dirty="0"/>
              <a:t>）</a:t>
            </a:r>
          </a:p>
        </p:txBody>
      </p:sp>
      <p:pic>
        <p:nvPicPr>
          <p:cNvPr id="6146" name="Picture 2" descr="f:id:imslotter:20170517094644p:plain">
            <a:extLst>
              <a:ext uri="{FF2B5EF4-FFF2-40B4-BE49-F238E27FC236}">
                <a16:creationId xmlns:a16="http://schemas.microsoft.com/office/drawing/2014/main" id="{8B9C8556-05E4-43F1-9D55-926B7ACB2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615" y="764932"/>
            <a:ext cx="7081616" cy="281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1A3883A-D854-4545-8E2E-744238842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45" y="3717034"/>
            <a:ext cx="8439150" cy="24765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885F907-AE89-4086-80D8-08F9223C8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45" y="6193534"/>
            <a:ext cx="842962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1899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714EAA13-102F-425F-8A78-B3AFCCB1F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モデル</a:t>
            </a:r>
            <a:r>
              <a:rPr lang="ja-JP" altLang="en-US" dirty="0"/>
              <a:t>評価（</a:t>
            </a:r>
            <a:r>
              <a:rPr lang="en-US" altLang="ja-JP" dirty="0"/>
              <a:t> Classification </a:t>
            </a:r>
            <a:r>
              <a:rPr lang="ja-JP" altLang="en-US" dirty="0"/>
              <a:t>の場合）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1401109-DF0C-4BB0-8FB9-006C0F3CF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981" y="985101"/>
            <a:ext cx="4638019" cy="339774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1C4DA72-450B-4ABA-B201-0B2A83886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55" y="985101"/>
            <a:ext cx="4166647" cy="3397740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BFF67530-6A65-4276-B58A-1C9A82AF2D83}"/>
              </a:ext>
            </a:extLst>
          </p:cNvPr>
          <p:cNvSpPr/>
          <p:nvPr/>
        </p:nvSpPr>
        <p:spPr>
          <a:xfrm>
            <a:off x="622170" y="2956485"/>
            <a:ext cx="3572758" cy="3299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3A22799-9655-43E2-B5C2-6DAB267A8145}"/>
              </a:ext>
            </a:extLst>
          </p:cNvPr>
          <p:cNvSpPr txBox="1"/>
          <p:nvPr/>
        </p:nvSpPr>
        <p:spPr>
          <a:xfrm>
            <a:off x="3557641" y="4595587"/>
            <a:ext cx="4398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正しく分類できているかどうかが大事　➡</a:t>
            </a:r>
            <a:r>
              <a:rPr lang="en-US" altLang="ja-JP" sz="1400" b="1" dirty="0">
                <a:solidFill>
                  <a:srgbClr val="FF0000"/>
                </a:solidFill>
              </a:rPr>
              <a:t>Accuracy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271BA0DE-10AA-4218-9AA9-00A4F00055DC}"/>
              </a:ext>
            </a:extLst>
          </p:cNvPr>
          <p:cNvSpPr/>
          <p:nvPr/>
        </p:nvSpPr>
        <p:spPr>
          <a:xfrm>
            <a:off x="5514981" y="3557856"/>
            <a:ext cx="3572758" cy="3299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3DAEE4E-8420-417E-8B32-B58530AD385E}"/>
              </a:ext>
            </a:extLst>
          </p:cNvPr>
          <p:cNvSpPr txBox="1"/>
          <p:nvPr/>
        </p:nvSpPr>
        <p:spPr>
          <a:xfrm>
            <a:off x="3557641" y="4962221"/>
            <a:ext cx="4232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正解と判断したものが本当に正解か　➡</a:t>
            </a:r>
            <a:r>
              <a:rPr lang="en-US" altLang="ja-JP" sz="1400" b="1" dirty="0">
                <a:solidFill>
                  <a:srgbClr val="FF0000"/>
                </a:solidFill>
              </a:rPr>
              <a:t>Precision</a:t>
            </a:r>
            <a:endParaRPr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CBD0EF8-B917-4700-8FD2-04D6E899EF05}"/>
              </a:ext>
            </a:extLst>
          </p:cNvPr>
          <p:cNvSpPr txBox="1"/>
          <p:nvPr/>
        </p:nvSpPr>
        <p:spPr>
          <a:xfrm>
            <a:off x="590938" y="5692236"/>
            <a:ext cx="89366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その他：</a:t>
            </a:r>
            <a:endParaRPr lang="en-US" altLang="ja-JP" dirty="0"/>
          </a:p>
          <a:p>
            <a:r>
              <a:rPr lang="ja-JP" altLang="en-US" dirty="0"/>
              <a:t>　 ・ </a:t>
            </a:r>
            <a:r>
              <a:rPr lang="en-US" altLang="ja-JP" dirty="0"/>
              <a:t>ROC curve</a:t>
            </a:r>
          </a:p>
          <a:p>
            <a:r>
              <a:rPr lang="ja-JP" altLang="en-US" dirty="0"/>
              <a:t>　 ・ </a:t>
            </a:r>
            <a:r>
              <a:rPr lang="en-US" altLang="ja-JP" dirty="0"/>
              <a:t>AUC</a:t>
            </a:r>
          </a:p>
          <a:p>
            <a:r>
              <a:rPr lang="ja-JP" altLang="en-US" dirty="0"/>
              <a:t>　 ・ </a:t>
            </a:r>
            <a:r>
              <a:rPr lang="en-US" altLang="ja-JP" dirty="0"/>
              <a:t>Logarithmic Loss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85E68DB-427B-45C5-8B98-923D562FF688}"/>
              </a:ext>
            </a:extLst>
          </p:cNvPr>
          <p:cNvSpPr txBox="1"/>
          <p:nvPr/>
        </p:nvSpPr>
        <p:spPr>
          <a:xfrm>
            <a:off x="1612349" y="5716761"/>
            <a:ext cx="4823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i="1" dirty="0">
                <a:hlinkClick r:id="rId4"/>
              </a:rPr>
              <a:t>https://www.procrasist.com/entry/ml-metrics</a:t>
            </a:r>
            <a:endParaRPr kumimoji="1" lang="ja-JP" altLang="en-US" sz="1600" b="1" i="1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2CECFF7-3994-4683-8F8A-62326BFF82AB}"/>
              </a:ext>
            </a:extLst>
          </p:cNvPr>
          <p:cNvSpPr txBox="1"/>
          <p:nvPr/>
        </p:nvSpPr>
        <p:spPr>
          <a:xfrm>
            <a:off x="3557641" y="5372196"/>
            <a:ext cx="3235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抜け漏れをすくなくしたい　➡</a:t>
            </a:r>
            <a:r>
              <a:rPr lang="en-US" altLang="ja-JP" sz="1400" b="1" dirty="0">
                <a:solidFill>
                  <a:srgbClr val="FF0000"/>
                </a:solidFill>
              </a:rPr>
              <a:t>Recall</a:t>
            </a:r>
            <a:endParaRPr lang="ja-JP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485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0143A0CE-9884-4F10-9DC3-D6EE19B49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1800" b="1" dirty="0"/>
              <a:t>人工知能</a:t>
            </a:r>
            <a:r>
              <a:rPr lang="ja-JP" altLang="en-US" sz="1800" dirty="0"/>
              <a:t>：人間のような</a:t>
            </a:r>
            <a:r>
              <a:rPr lang="ja-JP" altLang="en-US" sz="1800" dirty="0">
                <a:highlight>
                  <a:srgbClr val="FFFF00"/>
                </a:highlight>
                <a:hlinkClick r:id="rId2"/>
              </a:rPr>
              <a:t>知的な能力</a:t>
            </a:r>
            <a:r>
              <a:rPr lang="ja-JP" altLang="en-US" sz="1800" dirty="0"/>
              <a:t>を持つシステム</a:t>
            </a:r>
            <a:endParaRPr lang="en-US" altLang="ja-JP" sz="1800" b="1" dirty="0"/>
          </a:p>
          <a:p>
            <a:pPr marL="0" indent="0">
              <a:buNone/>
            </a:pPr>
            <a:r>
              <a:rPr lang="en-US" altLang="ja-JP" sz="1800" dirty="0"/>
              <a:t> </a:t>
            </a:r>
            <a:r>
              <a:rPr lang="ja-JP" altLang="en-US" sz="1800" dirty="0"/>
              <a:t>　　　　　　　　　　</a:t>
            </a:r>
            <a:endParaRPr lang="en-US" altLang="ja-JP" sz="1800" dirty="0"/>
          </a:p>
          <a:p>
            <a:pPr marL="0" indent="0">
              <a:buNone/>
            </a:pPr>
            <a:endParaRPr lang="en-US" altLang="ja-JP" sz="1800" dirty="0"/>
          </a:p>
          <a:p>
            <a:pPr marL="0" indent="0">
              <a:buNone/>
            </a:pPr>
            <a:endParaRPr kumimoji="1" lang="ja-JP" altLang="en-US" sz="2800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93F23B6F-F25D-4151-9915-59125A7BA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人工知能（</a:t>
            </a:r>
            <a:r>
              <a:rPr lang="en-US" altLang="ja-JP" dirty="0"/>
              <a:t>artificial intelligence</a:t>
            </a:r>
            <a:r>
              <a:rPr kumimoji="1" lang="ja-JP" altLang="en-US" dirty="0"/>
              <a:t>）とは</a:t>
            </a:r>
          </a:p>
        </p:txBody>
      </p:sp>
      <p:pic>
        <p:nvPicPr>
          <p:cNvPr id="6" name="Picture 2" descr="https://dwrowh0ntn9c6.cloudfront.net/public/ckeditor/pictures/data/000/002/592/content/c173b2ae648d9d298cf314af9547c04b8ac798d1.jpg">
            <a:extLst>
              <a:ext uri="{FF2B5EF4-FFF2-40B4-BE49-F238E27FC236}">
                <a16:creationId xmlns:a16="http://schemas.microsoft.com/office/drawing/2014/main" id="{D9B06A9A-1CDA-46A0-B48A-883137244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45" y="2062614"/>
            <a:ext cx="9417274" cy="4343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50167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714EAA13-102F-425F-8A78-B3AFCCB1F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モデル</a:t>
            </a:r>
            <a:r>
              <a:rPr lang="ja-JP" altLang="en-US" dirty="0"/>
              <a:t>評価（</a:t>
            </a:r>
            <a:r>
              <a:rPr lang="en-US" altLang="ja-JP" dirty="0"/>
              <a:t> Regression </a:t>
            </a:r>
            <a:r>
              <a:rPr lang="ja-JP" altLang="en-US" dirty="0"/>
              <a:t>の場合）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44F61B1-8AE1-46DB-B07C-0E0D879C6A51}"/>
              </a:ext>
            </a:extLst>
          </p:cNvPr>
          <p:cNvSpPr txBox="1"/>
          <p:nvPr/>
        </p:nvSpPr>
        <p:spPr>
          <a:xfrm>
            <a:off x="290145" y="91440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TODO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9300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714EAA13-102F-425F-8A78-B3AFCCB1F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未学習（</a:t>
            </a:r>
            <a:r>
              <a:rPr lang="en-US" altLang="ja-JP" dirty="0"/>
              <a:t>under-fit</a:t>
            </a:r>
            <a:r>
              <a:rPr lang="ja-JP" altLang="en-US" dirty="0"/>
              <a:t>）＆過学習（</a:t>
            </a:r>
            <a:r>
              <a:rPr lang="en-US" altLang="ja-JP" dirty="0"/>
              <a:t>over-fit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pic>
        <p:nvPicPr>
          <p:cNvPr id="1026" name="Picture 2" descr="https://tamanyan.me/static/28a61daa42aa001b2e12d55af8fc0a82/932fc/overfitting-underfitting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94" b="1"/>
          <a:stretch/>
        </p:blipFill>
        <p:spPr bwMode="auto">
          <a:xfrm>
            <a:off x="1488382" y="1043709"/>
            <a:ext cx="8865582" cy="233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/>
          <p:cNvSpPr txBox="1"/>
          <p:nvPr/>
        </p:nvSpPr>
        <p:spPr>
          <a:xfrm>
            <a:off x="1819564" y="3196557"/>
            <a:ext cx="280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err="1"/>
              <a:t>underfitting</a:t>
            </a:r>
            <a:r>
              <a:rPr lang="en-US" altLang="ja-JP" b="1" dirty="0"/>
              <a:t> / high-bias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591029" y="3196557"/>
            <a:ext cx="309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/>
              <a:t>overfitting / high variance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2404710" y="3581058"/>
                <a:ext cx="13581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1" lang="en-US" altLang="ja-JP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4710" y="3581058"/>
                <a:ext cx="1358192" cy="276999"/>
              </a:xfrm>
              <a:prstGeom prst="rect">
                <a:avLst/>
              </a:prstGeom>
              <a:blipFill>
                <a:blip r:embed="rId5"/>
                <a:stretch>
                  <a:fillRect l="-3587" r="-1345" b="-152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テキスト ボックス 17"/>
              <p:cNvSpPr txBox="1"/>
              <p:nvPr/>
            </p:nvSpPr>
            <p:spPr>
              <a:xfrm>
                <a:off x="4635052" y="3581058"/>
                <a:ext cx="28544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1" lang="en-US" altLang="ja-JP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1"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テキスト ボックス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052" y="3581058"/>
                <a:ext cx="2854499" cy="276999"/>
              </a:xfrm>
              <a:prstGeom prst="rect">
                <a:avLst/>
              </a:prstGeom>
              <a:blipFill>
                <a:blip r:embed="rId6"/>
                <a:stretch>
                  <a:fillRect l="-1279" t="-4348" r="-213" b="-152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/>
              <p:cNvSpPr txBox="1"/>
              <p:nvPr/>
            </p:nvSpPr>
            <p:spPr>
              <a:xfrm>
                <a:off x="7591029" y="3581058"/>
                <a:ext cx="40855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1" lang="en-US" altLang="ja-JP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ja-JP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ja-JP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ja-JP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ja-JP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+…+</m:t>
                          </m:r>
                          <m:r>
                            <a:rPr kumimoji="1" lang="ja-JP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p>
                        <m:sSupPr>
                          <m:ctrlP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kumimoji="1"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テキスト ボックス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029" y="3581058"/>
                <a:ext cx="4085542" cy="276999"/>
              </a:xfrm>
              <a:prstGeom prst="rect">
                <a:avLst/>
              </a:prstGeom>
              <a:blipFill>
                <a:blip r:embed="rId7"/>
                <a:stretch>
                  <a:fillRect l="-746" t="-4348" b="-152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5"/>
          <p:cNvGrpSpPr/>
          <p:nvPr/>
        </p:nvGrpSpPr>
        <p:grpSpPr>
          <a:xfrm>
            <a:off x="4054765" y="4317030"/>
            <a:ext cx="3962399" cy="2432459"/>
            <a:chOff x="304800" y="2266950"/>
            <a:chExt cx="4266505" cy="2619146"/>
          </a:xfrm>
        </p:grpSpPr>
        <p:cxnSp>
          <p:nvCxnSpPr>
            <p:cNvPr id="21" name="Straight Arrow Connector 8"/>
            <p:cNvCxnSpPr/>
            <p:nvPr/>
          </p:nvCxnSpPr>
          <p:spPr>
            <a:xfrm flipV="1">
              <a:off x="742812" y="2266950"/>
              <a:ext cx="0" cy="2293678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12"/>
            <p:cNvSpPr txBox="1"/>
            <p:nvPr/>
          </p:nvSpPr>
          <p:spPr>
            <a:xfrm>
              <a:off x="1746890" y="4488418"/>
              <a:ext cx="2824415" cy="397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degree of polynomial d</a:t>
              </a:r>
              <a:endParaRPr lang="en-US" baseline="-25000" dirty="0"/>
            </a:p>
          </p:txBody>
        </p:sp>
        <p:sp>
          <p:nvSpPr>
            <p:cNvPr id="23" name="TextBox 13"/>
            <p:cNvSpPr txBox="1"/>
            <p:nvPr/>
          </p:nvSpPr>
          <p:spPr>
            <a:xfrm rot="16200000">
              <a:off x="160145" y="2564006"/>
              <a:ext cx="658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error</a:t>
              </a:r>
              <a:endParaRPr lang="en-US" baseline="-25000" dirty="0"/>
            </a:p>
          </p:txBody>
        </p:sp>
        <p:cxnSp>
          <p:nvCxnSpPr>
            <p:cNvPr id="24" name="Straight Arrow Connector 14"/>
            <p:cNvCxnSpPr/>
            <p:nvPr/>
          </p:nvCxnSpPr>
          <p:spPr>
            <a:xfrm>
              <a:off x="582539" y="4436028"/>
              <a:ext cx="3672993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reeform 7"/>
          <p:cNvSpPr/>
          <p:nvPr/>
        </p:nvSpPr>
        <p:spPr>
          <a:xfrm>
            <a:off x="4725719" y="4393230"/>
            <a:ext cx="2529445" cy="1781299"/>
          </a:xfrm>
          <a:custGeom>
            <a:avLst/>
            <a:gdLst>
              <a:gd name="connsiteX0" fmla="*/ 0 w 2529445"/>
              <a:gd name="connsiteY0" fmla="*/ 0 h 1781299"/>
              <a:gd name="connsiteX1" fmla="*/ 605642 w 2529445"/>
              <a:gd name="connsiteY1" fmla="*/ 1472540 h 1781299"/>
              <a:gd name="connsiteX2" fmla="*/ 2529445 w 2529445"/>
              <a:gd name="connsiteY2" fmla="*/ 1781299 h 1781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9445" h="1781299">
                <a:moveTo>
                  <a:pt x="0" y="0"/>
                </a:moveTo>
                <a:cubicBezTo>
                  <a:pt x="92034" y="587828"/>
                  <a:pt x="184068" y="1175657"/>
                  <a:pt x="605642" y="1472540"/>
                </a:cubicBezTo>
                <a:cubicBezTo>
                  <a:pt x="1027216" y="1769423"/>
                  <a:pt x="1778330" y="1775361"/>
                  <a:pt x="2529445" y="1781299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9"/>
          <p:cNvSpPr/>
          <p:nvPr/>
        </p:nvSpPr>
        <p:spPr>
          <a:xfrm>
            <a:off x="4892965" y="4399390"/>
            <a:ext cx="1600198" cy="1285047"/>
          </a:xfrm>
          <a:custGeom>
            <a:avLst/>
            <a:gdLst>
              <a:gd name="connsiteX0" fmla="*/ 0 w 1650670"/>
              <a:gd name="connsiteY0" fmla="*/ 0 h 1294796"/>
              <a:gd name="connsiteX1" fmla="*/ 617517 w 1650670"/>
              <a:gd name="connsiteY1" fmla="*/ 1187532 h 1294796"/>
              <a:gd name="connsiteX2" fmla="*/ 1163782 w 1650670"/>
              <a:gd name="connsiteY2" fmla="*/ 1104405 h 1294796"/>
              <a:gd name="connsiteX3" fmla="*/ 1650670 w 1650670"/>
              <a:gd name="connsiteY3" fmla="*/ 0 h 1294796"/>
              <a:gd name="connsiteX0" fmla="*/ 0 w 1650670"/>
              <a:gd name="connsiteY0" fmla="*/ 0 h 1104405"/>
              <a:gd name="connsiteX1" fmla="*/ 546265 w 1650670"/>
              <a:gd name="connsiteY1" fmla="*/ 1104405 h 1104405"/>
              <a:gd name="connsiteX2" fmla="*/ 1163782 w 1650670"/>
              <a:gd name="connsiteY2" fmla="*/ 1104405 h 1104405"/>
              <a:gd name="connsiteX3" fmla="*/ 1650670 w 1650670"/>
              <a:gd name="connsiteY3" fmla="*/ 0 h 1104405"/>
              <a:gd name="connsiteX0" fmla="*/ 0 w 1650670"/>
              <a:gd name="connsiteY0" fmla="*/ 0 h 1256291"/>
              <a:gd name="connsiteX1" fmla="*/ 403762 w 1650670"/>
              <a:gd name="connsiteY1" fmla="*/ 1128155 h 1256291"/>
              <a:gd name="connsiteX2" fmla="*/ 1163782 w 1650670"/>
              <a:gd name="connsiteY2" fmla="*/ 1104405 h 1256291"/>
              <a:gd name="connsiteX3" fmla="*/ 1650670 w 1650670"/>
              <a:gd name="connsiteY3" fmla="*/ 0 h 1256291"/>
              <a:gd name="connsiteX0" fmla="*/ 0 w 1579418"/>
              <a:gd name="connsiteY0" fmla="*/ 0 h 1281611"/>
              <a:gd name="connsiteX1" fmla="*/ 332510 w 1579418"/>
              <a:gd name="connsiteY1" fmla="*/ 1151906 h 1281611"/>
              <a:gd name="connsiteX2" fmla="*/ 1092530 w 1579418"/>
              <a:gd name="connsiteY2" fmla="*/ 1128156 h 1281611"/>
              <a:gd name="connsiteX3" fmla="*/ 1579418 w 1579418"/>
              <a:gd name="connsiteY3" fmla="*/ 23751 h 1281611"/>
              <a:gd name="connsiteX0" fmla="*/ 0 w 1579418"/>
              <a:gd name="connsiteY0" fmla="*/ 0 h 1281611"/>
              <a:gd name="connsiteX1" fmla="*/ 332510 w 1579418"/>
              <a:gd name="connsiteY1" fmla="*/ 1151906 h 1281611"/>
              <a:gd name="connsiteX2" fmla="*/ 1092530 w 1579418"/>
              <a:gd name="connsiteY2" fmla="*/ 1128156 h 1281611"/>
              <a:gd name="connsiteX3" fmla="*/ 1579418 w 1579418"/>
              <a:gd name="connsiteY3" fmla="*/ 23751 h 1281611"/>
              <a:gd name="connsiteX0" fmla="*/ 0 w 1531917"/>
              <a:gd name="connsiteY0" fmla="*/ 0 h 1278859"/>
              <a:gd name="connsiteX1" fmla="*/ 332510 w 1531917"/>
              <a:gd name="connsiteY1" fmla="*/ 1151906 h 1278859"/>
              <a:gd name="connsiteX2" fmla="*/ 1092530 w 1531917"/>
              <a:gd name="connsiteY2" fmla="*/ 1128156 h 1278859"/>
              <a:gd name="connsiteX3" fmla="*/ 1531917 w 1531917"/>
              <a:gd name="connsiteY3" fmla="*/ 71252 h 1278859"/>
              <a:gd name="connsiteX0" fmla="*/ 0 w 1531917"/>
              <a:gd name="connsiteY0" fmla="*/ 0 h 1285047"/>
              <a:gd name="connsiteX1" fmla="*/ 332510 w 1531917"/>
              <a:gd name="connsiteY1" fmla="*/ 1151906 h 1285047"/>
              <a:gd name="connsiteX2" fmla="*/ 843148 w 1531917"/>
              <a:gd name="connsiteY2" fmla="*/ 1140031 h 1285047"/>
              <a:gd name="connsiteX3" fmla="*/ 1531917 w 1531917"/>
              <a:gd name="connsiteY3" fmla="*/ 71252 h 128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31917" h="1285047">
                <a:moveTo>
                  <a:pt x="0" y="0"/>
                </a:moveTo>
                <a:cubicBezTo>
                  <a:pt x="152399" y="691737"/>
                  <a:pt x="191985" y="961901"/>
                  <a:pt x="332510" y="1151906"/>
                </a:cubicBezTo>
                <a:cubicBezTo>
                  <a:pt x="473035" y="1341911"/>
                  <a:pt x="643247" y="1320140"/>
                  <a:pt x="843148" y="1140031"/>
                </a:cubicBezTo>
                <a:cubicBezTo>
                  <a:pt x="1043049" y="959922"/>
                  <a:pt x="1374569" y="524493"/>
                  <a:pt x="1531917" y="71252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3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560" y="4235887"/>
            <a:ext cx="546258" cy="220478"/>
          </a:xfrm>
          <a:prstGeom prst="rect">
            <a:avLst/>
          </a:prstGeom>
        </p:spPr>
      </p:pic>
      <p:pic>
        <p:nvPicPr>
          <p:cNvPr id="28" name="Picture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419" y="5615997"/>
            <a:ext cx="844145" cy="234679"/>
          </a:xfrm>
          <a:prstGeom prst="rect">
            <a:avLst/>
          </a:prstGeom>
        </p:spPr>
      </p:pic>
      <p:sp>
        <p:nvSpPr>
          <p:cNvPr id="29" name="TextBox 39"/>
          <p:cNvSpPr txBox="1"/>
          <p:nvPr/>
        </p:nvSpPr>
        <p:spPr>
          <a:xfrm>
            <a:off x="6555508" y="4393230"/>
            <a:ext cx="1489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(cross validation </a:t>
            </a:r>
          </a:p>
          <a:p>
            <a:r>
              <a:rPr lang="en-US" sz="1400" dirty="0"/>
              <a:t>error)</a:t>
            </a:r>
          </a:p>
        </p:txBody>
      </p:sp>
      <p:sp>
        <p:nvSpPr>
          <p:cNvPr id="30" name="TextBox 40"/>
          <p:cNvSpPr txBox="1"/>
          <p:nvPr/>
        </p:nvSpPr>
        <p:spPr>
          <a:xfrm>
            <a:off x="6797964" y="5764830"/>
            <a:ext cx="1631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(training error)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777472" y="379380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d</a:t>
            </a:r>
            <a:r>
              <a:rPr kumimoji="1" lang="en-US" altLang="ja-JP" dirty="0"/>
              <a:t>=1</a:t>
            </a:r>
            <a:endParaRPr kumimoji="1" lang="ja-JP" altLang="en-US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5614839" y="3767397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d</a:t>
            </a:r>
            <a:r>
              <a:rPr kumimoji="1" lang="en-US" altLang="ja-JP" dirty="0"/>
              <a:t>=3</a:t>
            </a:r>
            <a:endParaRPr kumimoji="1" lang="ja-JP" altLang="en-US" dirty="0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8728820" y="3793806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d</a:t>
            </a:r>
            <a:r>
              <a:rPr kumimoji="1" lang="en-US" altLang="ja-JP" dirty="0"/>
              <a:t>=n, n&gt;3</a:t>
            </a:r>
            <a:endParaRPr kumimoji="1" lang="ja-JP" altLang="en-US" dirty="0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4611286" y="605024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</a:rPr>
              <a:t>d</a:t>
            </a:r>
            <a:r>
              <a:rPr kumimoji="1" lang="en-US" altLang="ja-JP" dirty="0">
                <a:solidFill>
                  <a:srgbClr val="FF0000"/>
                </a:solidFill>
              </a:rPr>
              <a:t>=1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6310306" y="6035543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FF0000"/>
                </a:solidFill>
              </a:rPr>
              <a:t>d</a:t>
            </a:r>
            <a:r>
              <a:rPr kumimoji="1" lang="en-US" altLang="ja-JP" dirty="0">
                <a:solidFill>
                  <a:srgbClr val="FF0000"/>
                </a:solidFill>
              </a:rPr>
              <a:t>=n, n&gt;3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6043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714EAA13-102F-425F-8A78-B3AFCCB1F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過学習（</a:t>
            </a:r>
            <a:r>
              <a:rPr lang="en-US" altLang="ja-JP" dirty="0"/>
              <a:t>over-fit</a:t>
            </a:r>
            <a:r>
              <a:rPr lang="ja-JP" altLang="en-US" dirty="0"/>
              <a:t>）へ対策：</a:t>
            </a:r>
            <a:r>
              <a:rPr lang="en-US" altLang="ja-JP" dirty="0"/>
              <a:t>Regularization</a:t>
            </a:r>
            <a:r>
              <a:rPr lang="ja-JP" altLang="en-US" dirty="0"/>
              <a:t>（正規化）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/>
              <p:cNvSpPr txBox="1"/>
              <p:nvPr/>
            </p:nvSpPr>
            <p:spPr>
              <a:xfrm>
                <a:off x="523392" y="1636902"/>
                <a:ext cx="4326398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ja-JP" altLang="en-US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ja-JP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ja-JP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ja-JP" altLang="en-US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kumimoji="1" lang="en-US" altLang="ja-JP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ja-JP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1" lang="ja-JP" altLang="en-US" sz="2000" dirty="0"/>
              </a:p>
            </p:txBody>
          </p:sp>
        </mc:Choice>
        <mc:Fallback xmlns="">
          <p:sp>
            <p:nvSpPr>
              <p:cNvPr id="38" name="テキスト ボックス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92" y="1636902"/>
                <a:ext cx="4326398" cy="840295"/>
              </a:xfrm>
              <a:prstGeom prst="rect">
                <a:avLst/>
              </a:prstGeom>
              <a:blipFill>
                <a:blip r:embed="rId3"/>
                <a:stretch>
                  <a:fillRect l="-5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テキスト ボックス 38"/>
              <p:cNvSpPr txBox="1"/>
              <p:nvPr/>
            </p:nvSpPr>
            <p:spPr>
              <a:xfrm>
                <a:off x="454515" y="4819900"/>
                <a:ext cx="5012510" cy="875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ja-JP" altLang="en-US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ja-JP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ja-JP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ja-JP" altLang="en-US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kumimoji="1" lang="en-US" altLang="ja-JP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ja-JP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ja-JP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num>
                            <m:den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ja-JP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kumimoji="1" lang="en-US" altLang="ja-JP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ja-JP" alt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1" lang="en-US" altLang="ja-JP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1" lang="en-US" altLang="ja-JP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kumimoji="1" lang="ja-JP" altLang="en-US" sz="2000" dirty="0"/>
              </a:p>
            </p:txBody>
          </p:sp>
        </mc:Choice>
        <mc:Fallback xmlns="">
          <p:sp>
            <p:nvSpPr>
              <p:cNvPr id="39" name="テキスト ボックス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15" y="4819900"/>
                <a:ext cx="5012510" cy="875111"/>
              </a:xfrm>
              <a:prstGeom prst="rect">
                <a:avLst/>
              </a:prstGeom>
              <a:blipFill>
                <a:blip r:embed="rId4"/>
                <a:stretch>
                  <a:fillRect l="-6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テキスト ボックス 39"/>
              <p:cNvSpPr txBox="1"/>
              <p:nvPr/>
            </p:nvSpPr>
            <p:spPr>
              <a:xfrm>
                <a:off x="454515" y="3259074"/>
                <a:ext cx="5012510" cy="875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ja-JP" altLang="en-US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ja-JP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ja-JP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ja-JP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ja-JP" altLang="en-US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kumimoji="1" lang="en-US" altLang="ja-JP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ja-JP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ja-JP" sz="20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ja-JP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num>
                            <m:den>
                              <m:r>
                                <a:rPr kumimoji="1" lang="en-US" altLang="ja-JP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kumimoji="1" lang="en-US" altLang="ja-JP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kumimoji="1" lang="en-US" altLang="ja-JP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ja-JP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kumimoji="1" lang="en-US" altLang="ja-JP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ja-JP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kumimoji="1" lang="en-US" altLang="ja-JP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ja-JP" sz="20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kumimoji="1" lang="ja-JP" altLang="en-US" sz="20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kumimoji="1" lang="en-US" altLang="ja-JP" sz="20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  <m:r>
                                <a:rPr kumimoji="1" lang="en-US" altLang="ja-JP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kumimoji="1" lang="ja-JP" altLang="en-US" sz="2000" dirty="0"/>
              </a:p>
            </p:txBody>
          </p:sp>
        </mc:Choice>
        <mc:Fallback xmlns="">
          <p:sp>
            <p:nvSpPr>
              <p:cNvPr id="40" name="テキスト ボックス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15" y="3259074"/>
                <a:ext cx="5012510" cy="875111"/>
              </a:xfrm>
              <a:prstGeom prst="rect">
                <a:avLst/>
              </a:prstGeom>
              <a:blipFill>
                <a:blip r:embed="rId5"/>
                <a:stretch>
                  <a:fillRect l="-6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テキスト ボックス 1"/>
          <p:cNvSpPr txBox="1"/>
          <p:nvPr/>
        </p:nvSpPr>
        <p:spPr>
          <a:xfrm>
            <a:off x="454515" y="2979835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</a:rPr>
              <a:t>Lasso</a:t>
            </a:r>
            <a:r>
              <a:rPr lang="ja-JP" altLang="en-US" b="1" dirty="0">
                <a:solidFill>
                  <a:srgbClr val="FF0000"/>
                </a:solidFill>
              </a:rPr>
              <a:t>回帰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54515" y="4509774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</a:rPr>
              <a:t>Ridge</a:t>
            </a:r>
            <a:r>
              <a:rPr lang="ja-JP" altLang="en-US" b="1" dirty="0">
                <a:solidFill>
                  <a:srgbClr val="FF0000"/>
                </a:solidFill>
              </a:rPr>
              <a:t>回帰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54515" y="12517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線形回帰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cxnSp>
        <p:nvCxnSpPr>
          <p:cNvPr id="67" name="Straight Arrow Connector 9"/>
          <p:cNvCxnSpPr/>
          <p:nvPr/>
        </p:nvCxnSpPr>
        <p:spPr>
          <a:xfrm flipV="1">
            <a:off x="7527637" y="1954657"/>
            <a:ext cx="0" cy="332854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10"/>
          <p:cNvCxnSpPr/>
          <p:nvPr/>
        </p:nvCxnSpPr>
        <p:spPr>
          <a:xfrm>
            <a:off x="7330936" y="5090079"/>
            <a:ext cx="342900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637" y="5220717"/>
            <a:ext cx="150876" cy="2148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0" name="インク 69"/>
              <p14:cNvContentPartPr/>
              <p14:nvPr/>
            </p14:nvContentPartPr>
            <p14:xfrm>
              <a:off x="10230517" y="1459971"/>
              <a:ext cx="471960" cy="214560"/>
            </p14:xfrm>
          </p:contentPart>
        </mc:Choice>
        <mc:Fallback xmlns="">
          <p:pic>
            <p:nvPicPr>
              <p:cNvPr id="70" name="インク 6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224037" y="1453131"/>
                <a:ext cx="48852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1" name="インク 70"/>
              <p14:cNvContentPartPr/>
              <p14:nvPr/>
            </p14:nvContentPartPr>
            <p14:xfrm>
              <a:off x="7643557" y="1581291"/>
              <a:ext cx="679320" cy="179280"/>
            </p14:xfrm>
          </p:contentPart>
        </mc:Choice>
        <mc:Fallback xmlns="">
          <p:pic>
            <p:nvPicPr>
              <p:cNvPr id="71" name="インク 70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35637" y="1573011"/>
                <a:ext cx="69228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2" name="インク 71"/>
              <p14:cNvContentPartPr/>
              <p14:nvPr/>
            </p14:nvContentPartPr>
            <p14:xfrm>
              <a:off x="7000597" y="1781811"/>
              <a:ext cx="4209840" cy="3863160"/>
            </p14:xfrm>
          </p:contentPart>
        </mc:Choice>
        <mc:Fallback xmlns="">
          <p:pic>
            <p:nvPicPr>
              <p:cNvPr id="72" name="インク 7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91597" y="1771371"/>
                <a:ext cx="4227120" cy="38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3" name="インク 72"/>
              <p14:cNvContentPartPr/>
              <p14:nvPr/>
            </p14:nvContentPartPr>
            <p14:xfrm>
              <a:off x="7743637" y="2196531"/>
              <a:ext cx="193320" cy="193320"/>
            </p14:xfrm>
          </p:contentPart>
        </mc:Choice>
        <mc:Fallback xmlns="">
          <p:pic>
            <p:nvPicPr>
              <p:cNvPr id="73" name="インク 7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34637" y="2187891"/>
                <a:ext cx="21132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4" name="インク 73"/>
              <p14:cNvContentPartPr/>
              <p14:nvPr/>
            </p14:nvContentPartPr>
            <p14:xfrm>
              <a:off x="7822117" y="1953531"/>
              <a:ext cx="22320" cy="372240"/>
            </p14:xfrm>
          </p:contentPart>
        </mc:Choice>
        <mc:Fallback xmlns="">
          <p:pic>
            <p:nvPicPr>
              <p:cNvPr id="74" name="インク 73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18157" y="1943451"/>
                <a:ext cx="374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75" name="インク 74"/>
              <p14:cNvContentPartPr/>
              <p14:nvPr/>
            </p14:nvContentPartPr>
            <p14:xfrm>
              <a:off x="8637157" y="2303811"/>
              <a:ext cx="964800" cy="522720"/>
            </p14:xfrm>
          </p:contentPart>
        </mc:Choice>
        <mc:Fallback xmlns="">
          <p:pic>
            <p:nvPicPr>
              <p:cNvPr id="75" name="インク 74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628157" y="2294811"/>
                <a:ext cx="983880" cy="54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6" name="インク 75"/>
              <p14:cNvContentPartPr/>
              <p14:nvPr/>
            </p14:nvContentPartPr>
            <p14:xfrm>
              <a:off x="10402597" y="2461131"/>
              <a:ext cx="100080" cy="50760"/>
            </p14:xfrm>
          </p:contentPart>
        </mc:Choice>
        <mc:Fallback xmlns="">
          <p:pic>
            <p:nvPicPr>
              <p:cNvPr id="76" name="インク 75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93597" y="2451771"/>
                <a:ext cx="11844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77" name="インク 76"/>
              <p14:cNvContentPartPr/>
              <p14:nvPr/>
            </p14:nvContentPartPr>
            <p14:xfrm>
              <a:off x="10409077" y="2926251"/>
              <a:ext cx="730080" cy="229320"/>
            </p14:xfrm>
          </p:contentPart>
        </mc:Choice>
        <mc:Fallback xmlns="">
          <p:pic>
            <p:nvPicPr>
              <p:cNvPr id="77" name="インク 76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400077" y="2916531"/>
                <a:ext cx="75024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78" name="インク 77"/>
              <p14:cNvContentPartPr/>
              <p14:nvPr/>
            </p14:nvContentPartPr>
            <p14:xfrm>
              <a:off x="10209277" y="3191211"/>
              <a:ext cx="286200" cy="171720"/>
            </p14:xfrm>
          </p:contentPart>
        </mc:Choice>
        <mc:Fallback xmlns="">
          <p:pic>
            <p:nvPicPr>
              <p:cNvPr id="78" name="インク 77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199197" y="3183291"/>
                <a:ext cx="30564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79" name="インク 78"/>
              <p14:cNvContentPartPr/>
              <p14:nvPr/>
            </p14:nvContentPartPr>
            <p14:xfrm>
              <a:off x="7893757" y="3441051"/>
              <a:ext cx="229320" cy="308520"/>
            </p14:xfrm>
          </p:contentPart>
        </mc:Choice>
        <mc:Fallback xmlns="">
          <p:pic>
            <p:nvPicPr>
              <p:cNvPr id="79" name="インク 78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882957" y="3431331"/>
                <a:ext cx="25020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0" name="インク 79"/>
              <p14:cNvContentPartPr/>
              <p14:nvPr/>
            </p14:nvContentPartPr>
            <p14:xfrm>
              <a:off x="8836957" y="3427011"/>
              <a:ext cx="229320" cy="150480"/>
            </p14:xfrm>
          </p:contentPart>
        </mc:Choice>
        <mc:Fallback xmlns="">
          <p:pic>
            <p:nvPicPr>
              <p:cNvPr id="80" name="インク 79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828317" y="3418371"/>
                <a:ext cx="24912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1" name="インク 80"/>
              <p14:cNvContentPartPr/>
              <p14:nvPr/>
            </p14:nvContentPartPr>
            <p14:xfrm>
              <a:off x="8822917" y="3569931"/>
              <a:ext cx="279000" cy="243720"/>
            </p14:xfrm>
          </p:contentPart>
        </mc:Choice>
        <mc:Fallback xmlns="">
          <p:pic>
            <p:nvPicPr>
              <p:cNvPr id="81" name="インク 80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813917" y="3558771"/>
                <a:ext cx="29808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2" name="インク 81"/>
              <p14:cNvContentPartPr/>
              <p14:nvPr/>
            </p14:nvContentPartPr>
            <p14:xfrm>
              <a:off x="7807717" y="3848931"/>
              <a:ext cx="686880" cy="250920"/>
            </p14:xfrm>
          </p:contentPart>
        </mc:Choice>
        <mc:Fallback xmlns="">
          <p:pic>
            <p:nvPicPr>
              <p:cNvPr id="82" name="インク 81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797277" y="3839571"/>
                <a:ext cx="70884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83" name="インク 82"/>
              <p14:cNvContentPartPr/>
              <p14:nvPr/>
            </p14:nvContentPartPr>
            <p14:xfrm>
              <a:off x="2510869" y="4909360"/>
              <a:ext cx="7560" cy="7200"/>
            </p14:xfrm>
          </p:contentPart>
        </mc:Choice>
        <mc:Fallback xmlns="">
          <p:pic>
            <p:nvPicPr>
              <p:cNvPr id="83" name="インク 82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507989" y="4905760"/>
                <a:ext cx="1404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84" name="インク 83"/>
              <p14:cNvContentPartPr/>
              <p14:nvPr/>
            </p14:nvContentPartPr>
            <p14:xfrm>
              <a:off x="7643557" y="4936491"/>
              <a:ext cx="72000" cy="14760"/>
            </p14:xfrm>
          </p:contentPart>
        </mc:Choice>
        <mc:Fallback xmlns="">
          <p:pic>
            <p:nvPicPr>
              <p:cNvPr id="84" name="インク 83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637077" y="4932531"/>
                <a:ext cx="8460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85" name="インク 84"/>
              <p14:cNvContentPartPr/>
              <p14:nvPr/>
            </p14:nvContentPartPr>
            <p14:xfrm>
              <a:off x="9980677" y="5165091"/>
              <a:ext cx="707760" cy="415440"/>
            </p14:xfrm>
          </p:contentPart>
        </mc:Choice>
        <mc:Fallback xmlns="">
          <p:pic>
            <p:nvPicPr>
              <p:cNvPr id="85" name="インク 84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969517" y="5155011"/>
                <a:ext cx="72684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6" name="インク 85"/>
              <p14:cNvContentPartPr/>
              <p14:nvPr/>
            </p14:nvContentPartPr>
            <p14:xfrm>
              <a:off x="7671997" y="5201091"/>
              <a:ext cx="193680" cy="93240"/>
            </p14:xfrm>
          </p:contentPart>
        </mc:Choice>
        <mc:Fallback xmlns="">
          <p:pic>
            <p:nvPicPr>
              <p:cNvPr id="86" name="インク 85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662637" y="5190651"/>
                <a:ext cx="20556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7" name="インク 86"/>
              <p14:cNvContentPartPr/>
              <p14:nvPr/>
            </p14:nvContentPartPr>
            <p14:xfrm>
              <a:off x="6392917" y="5207931"/>
              <a:ext cx="593640" cy="222480"/>
            </p14:xfrm>
          </p:contentPart>
        </mc:Choice>
        <mc:Fallback xmlns="">
          <p:pic>
            <p:nvPicPr>
              <p:cNvPr id="87" name="インク 86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383917" y="5198571"/>
                <a:ext cx="61200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8" name="インク 87"/>
              <p14:cNvContentPartPr/>
              <p14:nvPr/>
            </p14:nvContentPartPr>
            <p14:xfrm>
              <a:off x="8629957" y="5458491"/>
              <a:ext cx="200520" cy="57960"/>
            </p14:xfrm>
          </p:contentPart>
        </mc:Choice>
        <mc:Fallback xmlns="">
          <p:pic>
            <p:nvPicPr>
              <p:cNvPr id="88" name="インク 87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620597" y="5452371"/>
                <a:ext cx="21600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89" name="インク 88"/>
              <p14:cNvContentPartPr/>
              <p14:nvPr/>
            </p14:nvContentPartPr>
            <p14:xfrm>
              <a:off x="6599917" y="5494491"/>
              <a:ext cx="179640" cy="193680"/>
            </p14:xfrm>
          </p:contentPart>
        </mc:Choice>
        <mc:Fallback xmlns="">
          <p:pic>
            <p:nvPicPr>
              <p:cNvPr id="89" name="インク 88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589477" y="5484051"/>
                <a:ext cx="1962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90" name="インク 89"/>
              <p14:cNvContentPartPr/>
              <p14:nvPr/>
            </p14:nvContentPartPr>
            <p14:xfrm>
              <a:off x="6607117" y="5601771"/>
              <a:ext cx="43560" cy="93240"/>
            </p14:xfrm>
          </p:contentPart>
        </mc:Choice>
        <mc:Fallback xmlns="">
          <p:pic>
            <p:nvPicPr>
              <p:cNvPr id="90" name="インク 89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598117" y="5593131"/>
                <a:ext cx="61200" cy="10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5872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0143A0CE-9884-4F10-9DC3-D6EE19B49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1800" b="1" dirty="0"/>
              <a:t>人工知能</a:t>
            </a:r>
            <a:r>
              <a:rPr lang="ja-JP" altLang="en-US" sz="1800" dirty="0"/>
              <a:t>：人間のような知的な能力を持つシステム</a:t>
            </a:r>
            <a:endParaRPr lang="en-US" altLang="ja-JP" sz="1800" b="1" dirty="0"/>
          </a:p>
          <a:p>
            <a:pPr marL="0" indent="0">
              <a:buNone/>
            </a:pPr>
            <a:r>
              <a:rPr lang="ja-JP" altLang="en-US" sz="1800" b="1" dirty="0"/>
              <a:t>強い</a:t>
            </a:r>
            <a:r>
              <a:rPr lang="en-US" altLang="ja-JP" sz="1800" b="1" dirty="0"/>
              <a:t>AI</a:t>
            </a:r>
            <a:r>
              <a:rPr lang="ja-JP" altLang="en-US" sz="1800" b="1" dirty="0"/>
              <a:t>と弱い</a:t>
            </a:r>
            <a:r>
              <a:rPr lang="en-US" altLang="ja-JP" sz="1800" b="1" dirty="0"/>
              <a:t>AI</a:t>
            </a:r>
            <a:r>
              <a:rPr lang="en-US" altLang="ja-JP" sz="1800" dirty="0"/>
              <a:t> </a:t>
            </a:r>
            <a:r>
              <a:rPr lang="ja-JP" altLang="en-US" sz="1800" dirty="0"/>
              <a:t>：</a:t>
            </a:r>
            <a:r>
              <a:rPr lang="en-US" altLang="ja-JP" sz="1800" dirty="0"/>
              <a:t>1980, John Searle, </a:t>
            </a:r>
            <a:r>
              <a:rPr lang="en-US" altLang="ja-JP" sz="1800" i="1" dirty="0">
                <a:hlinkClick r:id="rId2"/>
              </a:rPr>
              <a:t>Minds, Brains and Programs</a:t>
            </a:r>
            <a:r>
              <a:rPr lang="en-US" altLang="ja-JP" sz="1800" dirty="0"/>
              <a:t>, Behavioral and Brain Sciences 3 (3)</a:t>
            </a:r>
            <a:endParaRPr lang="ja-JP" altLang="en-US" sz="1800" dirty="0"/>
          </a:p>
          <a:p>
            <a:pPr marL="0" indent="0">
              <a:buNone/>
            </a:pPr>
            <a:endParaRPr lang="en-US" altLang="ja-JP" sz="1800" dirty="0"/>
          </a:p>
          <a:p>
            <a:pPr marL="0" indent="0">
              <a:buNone/>
            </a:pPr>
            <a:endParaRPr kumimoji="1" lang="ja-JP" altLang="en-US" sz="2800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93F23B6F-F25D-4151-9915-59125A7BA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人工知能（</a:t>
            </a:r>
            <a:r>
              <a:rPr lang="en-US" altLang="ja-JP" dirty="0"/>
              <a:t>artificial intelligence</a:t>
            </a:r>
            <a:r>
              <a:rPr kumimoji="1" lang="ja-JP" altLang="en-US" dirty="0"/>
              <a:t>）とは</a:t>
            </a:r>
          </a:p>
        </p:txBody>
      </p:sp>
      <p:pic>
        <p:nvPicPr>
          <p:cNvPr id="1026" name="Picture 2" descr="ãå¼·ãAIã¨å¼±ãAIãã®ç»åæ¤ç´¢çµæ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26" b="1061"/>
          <a:stretch/>
        </p:blipFill>
        <p:spPr bwMode="auto">
          <a:xfrm>
            <a:off x="1686244" y="2192290"/>
            <a:ext cx="8201585" cy="408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805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0143A0CE-9884-4F10-9DC3-D6EE19B49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1800" b="1" dirty="0"/>
              <a:t>人工知能</a:t>
            </a:r>
            <a:r>
              <a:rPr lang="ja-JP" altLang="en-US" sz="1800" dirty="0"/>
              <a:t>：人間のような知的な能力を持つシステム</a:t>
            </a:r>
            <a:endParaRPr lang="en-US" altLang="ja-JP" sz="1800" b="1" dirty="0"/>
          </a:p>
          <a:p>
            <a:pPr marL="0" indent="0">
              <a:buNone/>
            </a:pPr>
            <a:r>
              <a:rPr lang="ja-JP" altLang="en-US" sz="1800" b="1" dirty="0"/>
              <a:t>強い</a:t>
            </a:r>
            <a:r>
              <a:rPr lang="en-US" altLang="ja-JP" sz="1800" b="1" dirty="0"/>
              <a:t>AI</a:t>
            </a:r>
            <a:r>
              <a:rPr lang="ja-JP" altLang="en-US" sz="1800" b="1" dirty="0"/>
              <a:t>と弱い</a:t>
            </a:r>
            <a:r>
              <a:rPr lang="en-US" altLang="ja-JP" sz="1800" b="1" dirty="0"/>
              <a:t>AI</a:t>
            </a:r>
            <a:r>
              <a:rPr lang="en-US" altLang="ja-JP" sz="1800" dirty="0"/>
              <a:t> </a:t>
            </a:r>
            <a:r>
              <a:rPr lang="ja-JP" altLang="en-US" sz="1800" dirty="0"/>
              <a:t>：</a:t>
            </a:r>
            <a:r>
              <a:rPr lang="en-US" altLang="ja-JP" sz="1800" dirty="0"/>
              <a:t>1980, John Searle, </a:t>
            </a:r>
            <a:r>
              <a:rPr lang="en-US" altLang="ja-JP" sz="1800" i="1" dirty="0">
                <a:hlinkClick r:id="rId2"/>
              </a:rPr>
              <a:t>Minds, Brains and Programs</a:t>
            </a:r>
            <a:r>
              <a:rPr lang="en-US" altLang="ja-JP" sz="1800" dirty="0"/>
              <a:t>, Behavioral and Brain Sciences 3 (3)</a:t>
            </a:r>
            <a:endParaRPr lang="ja-JP" altLang="en-US" sz="1800" dirty="0"/>
          </a:p>
          <a:p>
            <a:pPr marL="0" indent="0">
              <a:buNone/>
            </a:pPr>
            <a:r>
              <a:rPr lang="ja-JP" altLang="en-US" sz="1800" b="1" dirty="0"/>
              <a:t>人工知能（</a:t>
            </a:r>
            <a:r>
              <a:rPr lang="en-US" altLang="ja-JP" sz="1800" b="1" dirty="0"/>
              <a:t>AI</a:t>
            </a:r>
            <a:r>
              <a:rPr lang="ja-JP" altLang="en-US" sz="1800" b="1" dirty="0"/>
              <a:t>） </a:t>
            </a:r>
            <a:r>
              <a:rPr lang="en-US" altLang="ja-JP" sz="1800" b="1" dirty="0"/>
              <a:t>&gt; </a:t>
            </a:r>
            <a:r>
              <a:rPr lang="ja-JP" altLang="en-US" sz="1800" b="1" dirty="0"/>
              <a:t>機械学習（</a:t>
            </a:r>
            <a:r>
              <a:rPr lang="en-US" altLang="ja-JP" sz="1800" b="1" dirty="0"/>
              <a:t>ML</a:t>
            </a:r>
            <a:r>
              <a:rPr lang="ja-JP" altLang="en-US" sz="1800" b="1" dirty="0"/>
              <a:t>）＞ディープラーニング（</a:t>
            </a:r>
            <a:r>
              <a:rPr lang="en-US" altLang="ja-JP" sz="1800" b="1" dirty="0"/>
              <a:t>DL</a:t>
            </a:r>
            <a:r>
              <a:rPr lang="ja-JP" altLang="en-US" sz="1800" b="1" dirty="0"/>
              <a:t>）</a:t>
            </a:r>
            <a:endParaRPr lang="en-US" altLang="ja-JP" sz="1800" b="1" dirty="0"/>
          </a:p>
          <a:p>
            <a:pPr marL="0" indent="0">
              <a:buNone/>
            </a:pPr>
            <a:endParaRPr lang="en-US" altLang="ja-JP" sz="1800" dirty="0"/>
          </a:p>
          <a:p>
            <a:pPr marL="0" indent="0">
              <a:buNone/>
            </a:pPr>
            <a:endParaRPr lang="en-US" altLang="ja-JP" sz="1800" dirty="0"/>
          </a:p>
          <a:p>
            <a:pPr marL="0" indent="0">
              <a:buNone/>
            </a:pPr>
            <a:endParaRPr kumimoji="1" lang="ja-JP" altLang="en-US" sz="2800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93F23B6F-F25D-4151-9915-59125A7BA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人工知能（</a:t>
            </a:r>
            <a:r>
              <a:rPr lang="en-US" altLang="ja-JP" dirty="0"/>
              <a:t>artificial intelligence</a:t>
            </a:r>
            <a:r>
              <a:rPr kumimoji="1" lang="ja-JP" altLang="en-US" dirty="0"/>
              <a:t>）とは</a:t>
            </a:r>
          </a:p>
        </p:txBody>
      </p:sp>
      <p:pic>
        <p:nvPicPr>
          <p:cNvPr id="1028" name="Picture 4" descr="ãai æ©æ¢°å­¦ç¿ æ·±å±¤å­¦ç¿ãã®ç»åæ¤ç´¢çµæ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1" t="7415" r="2865" b="15020"/>
          <a:stretch/>
        </p:blipFill>
        <p:spPr bwMode="auto">
          <a:xfrm>
            <a:off x="1669066" y="2148248"/>
            <a:ext cx="8853868" cy="470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063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0143A0CE-9884-4F10-9DC3-D6EE19B49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1800" b="1" dirty="0"/>
              <a:t>1950</a:t>
            </a:r>
            <a:r>
              <a:rPr lang="ja-JP" altLang="en-US" sz="1800" b="1" dirty="0"/>
              <a:t>年　</a:t>
            </a:r>
            <a:r>
              <a:rPr lang="en-US" altLang="ja-JP" sz="1800" dirty="0"/>
              <a:t>Turing</a:t>
            </a:r>
            <a:r>
              <a:rPr lang="ja-JP" altLang="en-US" sz="1800" dirty="0"/>
              <a:t> </a:t>
            </a:r>
            <a:r>
              <a:rPr lang="en-US" altLang="ja-JP" sz="1800" dirty="0"/>
              <a:t>Alan , “Computing Machinery and Intelligence”</a:t>
            </a:r>
            <a:r>
              <a:rPr lang="ja-JP" altLang="en-US" sz="1800" b="1" dirty="0"/>
              <a:t>：チューリングテスト（</a:t>
            </a:r>
            <a:r>
              <a:rPr lang="en-US" altLang="ja-JP" sz="1800" b="1" dirty="0"/>
              <a:t>Turing test</a:t>
            </a:r>
            <a:r>
              <a:rPr lang="ja-JP" altLang="en-US" sz="1800" b="1" dirty="0"/>
              <a:t>）</a:t>
            </a:r>
            <a:endParaRPr lang="en-US" altLang="ja-JP" sz="1800" b="1" dirty="0"/>
          </a:p>
          <a:p>
            <a:pPr marL="0" indent="0">
              <a:buNone/>
            </a:pPr>
            <a:r>
              <a:rPr lang="en-US" altLang="ja-JP" sz="1800" b="1" dirty="0"/>
              <a:t>1956</a:t>
            </a:r>
            <a:r>
              <a:rPr lang="ja-JP" altLang="en-US" sz="1800" b="1" dirty="0"/>
              <a:t>年</a:t>
            </a:r>
            <a:r>
              <a:rPr lang="ja-JP" altLang="en-US" sz="1800" dirty="0"/>
              <a:t>　</a:t>
            </a:r>
            <a:r>
              <a:rPr lang="ja-JP" altLang="en-US" sz="1800" b="1" dirty="0"/>
              <a:t>ダートマス（</a:t>
            </a:r>
            <a:r>
              <a:rPr lang="en-US" altLang="ja-JP" sz="1800" b="1" dirty="0"/>
              <a:t>Dartmouth</a:t>
            </a:r>
            <a:r>
              <a:rPr lang="ja-JP" altLang="en-US" sz="1800" b="1" dirty="0"/>
              <a:t>）会議</a:t>
            </a:r>
            <a:r>
              <a:rPr lang="ja-JP" altLang="en-US" sz="1800" dirty="0"/>
              <a:t>：人工知能</a:t>
            </a:r>
            <a:r>
              <a:rPr lang="en-US" altLang="ja-JP" sz="1800" dirty="0"/>
              <a:t>(Artificial Intelligence)</a:t>
            </a:r>
            <a:r>
              <a:rPr lang="ja-JP" altLang="en-US" sz="1800" dirty="0"/>
              <a:t>の言葉が初誕生 </a:t>
            </a:r>
            <a:r>
              <a:rPr lang="en-US" altLang="ja-JP" sz="1800" dirty="0"/>
              <a:t>by </a:t>
            </a:r>
            <a:r>
              <a:rPr lang="en-US" altLang="ja-JP" sz="1800" b="1" dirty="0"/>
              <a:t>John McCarthy</a:t>
            </a:r>
          </a:p>
          <a:p>
            <a:pPr marL="0" indent="0">
              <a:buNone/>
            </a:pPr>
            <a:endParaRPr kumimoji="1" lang="ja-JP" altLang="en-US" sz="1500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93F23B6F-F25D-4151-9915-59125A7BA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AI</a:t>
            </a:r>
            <a:r>
              <a:rPr kumimoji="1" lang="ja-JP" altLang="en-US" dirty="0"/>
              <a:t>研究の歴史</a:t>
            </a:r>
          </a:p>
        </p:txBody>
      </p:sp>
      <p:pic>
        <p:nvPicPr>
          <p:cNvPr id="4098" name="Picture 2" descr="https://upload.wikimedia.org/wikipedia/commons/thumb/e/e4/Turing_Test_version_3.png/220px-Turing_Test_version_3.png">
            <a:extLst>
              <a:ext uri="{FF2B5EF4-FFF2-40B4-BE49-F238E27FC236}">
                <a16:creationId xmlns:a16="http://schemas.microsoft.com/office/drawing/2014/main" id="{154F378F-B96B-4BA1-9912-CBF7F9BC2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43" y="1844299"/>
            <a:ext cx="3101451" cy="397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21DDD56-17FE-45CA-B3F2-24131E542036}"/>
              </a:ext>
            </a:extLst>
          </p:cNvPr>
          <p:cNvSpPr txBox="1"/>
          <p:nvPr/>
        </p:nvSpPr>
        <p:spPr>
          <a:xfrm>
            <a:off x="671558" y="5819795"/>
            <a:ext cx="36696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チューリングテストの「一般的解釈」。質問者であるプレイヤー</a:t>
            </a:r>
            <a:r>
              <a:rPr lang="en-US" altLang="ja-JP" sz="1200" dirty="0"/>
              <a:t>C</a:t>
            </a:r>
            <a:r>
              <a:rPr lang="ja-JP" altLang="en-US" sz="1200" dirty="0"/>
              <a:t>は、</a:t>
            </a:r>
            <a:r>
              <a:rPr lang="en-US" altLang="ja-JP" sz="1200" dirty="0"/>
              <a:t>A</a:t>
            </a:r>
            <a:r>
              <a:rPr lang="ja-JP" altLang="en-US" sz="1200" dirty="0"/>
              <a:t>と</a:t>
            </a:r>
            <a:r>
              <a:rPr lang="en-US" altLang="ja-JP" sz="1200" dirty="0"/>
              <a:t>B</a:t>
            </a:r>
            <a:r>
              <a:rPr lang="ja-JP" altLang="en-US" sz="1200" dirty="0"/>
              <a:t>どちらのプレイヤーがコンピュータでどちらが人間か回答しなければならない。質問者が回答のために使えるのは、文字上の質問に対する返事に限られる。</a:t>
            </a:r>
            <a:endParaRPr kumimoji="1" lang="ja-JP" altLang="en-US" sz="1200" dirty="0"/>
          </a:p>
        </p:txBody>
      </p:sp>
      <p:pic>
        <p:nvPicPr>
          <p:cNvPr id="4102" name="Picture 6" descr="ãDartmouthãï¼ï¼ï¼ï¼ãã®ç»åæ¤ç´¢çµæ">
            <a:extLst>
              <a:ext uri="{FF2B5EF4-FFF2-40B4-BE49-F238E27FC236}">
                <a16:creationId xmlns:a16="http://schemas.microsoft.com/office/drawing/2014/main" id="{BACB72E1-BC11-4C4C-8744-398DDA6B3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675" y="1970843"/>
            <a:ext cx="6507832" cy="411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0983990-34B3-4956-999A-EDC42288C64E}"/>
              </a:ext>
            </a:extLst>
          </p:cNvPr>
          <p:cNvSpPr txBox="1"/>
          <p:nvPr/>
        </p:nvSpPr>
        <p:spPr>
          <a:xfrm>
            <a:off x="5337255" y="6327626"/>
            <a:ext cx="6718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>
                <a:hlinkClick r:id="rId4"/>
              </a:rPr>
              <a:t>https://medium.com/rla-academy/dartmouth-workshop-the-birthplace-of-ai-34c533afe992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03504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0143A0CE-9884-4F10-9DC3-D6EE19B49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4199" y="893592"/>
            <a:ext cx="5270537" cy="31917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ja-JP" sz="1800" b="1" dirty="0"/>
              <a:t>boom#1</a:t>
            </a:r>
            <a:r>
              <a:rPr lang="ja-JP" altLang="en-US" sz="1800" b="1" dirty="0"/>
              <a:t>：探索・推論（</a:t>
            </a:r>
            <a:r>
              <a:rPr lang="en-US" altLang="ja-JP" sz="1800" b="1" dirty="0"/>
              <a:t>1950</a:t>
            </a:r>
            <a:r>
              <a:rPr lang="ja-JP" altLang="en-US" sz="1800" b="1" dirty="0"/>
              <a:t>年代後半</a:t>
            </a:r>
            <a:r>
              <a:rPr lang="en-US" altLang="ja-JP" sz="1800" b="1" dirty="0"/>
              <a:t>〜1960</a:t>
            </a:r>
            <a:r>
              <a:rPr lang="ja-JP" altLang="en-US" sz="1800" b="1" dirty="0"/>
              <a:t>年代）</a:t>
            </a:r>
            <a:endParaRPr kumimoji="1" lang="ja-JP" altLang="en-US" sz="1500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93F23B6F-F25D-4151-9915-59125A7BA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AI</a:t>
            </a:r>
            <a:r>
              <a:rPr kumimoji="1" lang="ja-JP" altLang="en-US" dirty="0"/>
              <a:t>研究の歴史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DD76BED-45E4-41A2-8596-EFF4C5E10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45" y="858276"/>
            <a:ext cx="2441703" cy="4258091"/>
          </a:xfrm>
          <a:prstGeom prst="rect">
            <a:avLst/>
          </a:prstGeom>
        </p:spPr>
      </p:pic>
      <p:pic>
        <p:nvPicPr>
          <p:cNvPr id="5122" name="Picture 2" descr="æ¢ç´¢æ¨">
            <a:extLst>
              <a:ext uri="{FF2B5EF4-FFF2-40B4-BE49-F238E27FC236}">
                <a16:creationId xmlns:a16="http://schemas.microsoft.com/office/drawing/2014/main" id="{D677A352-D0E4-4FFF-9453-D137209A5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164" y="1682496"/>
            <a:ext cx="6186203" cy="228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C576C99-36BC-45FD-A82F-7BF51E3E2DC0}"/>
              </a:ext>
            </a:extLst>
          </p:cNvPr>
          <p:cNvSpPr/>
          <p:nvPr/>
        </p:nvSpPr>
        <p:spPr>
          <a:xfrm>
            <a:off x="3126174" y="1341422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252525"/>
                </a:solidFill>
                <a:latin typeface="Helvetica" panose="020B0604020202020204" pitchFamily="34" charset="0"/>
              </a:rPr>
              <a:t>迷路を解く</a:t>
            </a:r>
            <a:r>
              <a:rPr lang="ja-JP" altLang="en-US" b="1" dirty="0"/>
              <a:t>≒場合分け≒探索木</a:t>
            </a:r>
            <a:endParaRPr lang="ja-JP" altLang="en-US" b="1" i="0" dirty="0">
              <a:solidFill>
                <a:srgbClr val="252525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D98687E-B928-4F38-9C1C-2C1A42968008}"/>
              </a:ext>
            </a:extLst>
          </p:cNvPr>
          <p:cNvSpPr/>
          <p:nvPr/>
        </p:nvSpPr>
        <p:spPr>
          <a:xfrm>
            <a:off x="3126174" y="4128524"/>
            <a:ext cx="55606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rgbClr val="252525"/>
                </a:solidFill>
                <a:latin typeface="Helvetica" panose="020B0604020202020204" pitchFamily="34" charset="0"/>
              </a:rPr>
              <a:t>機械翻訳、自然言語処理（</a:t>
            </a:r>
            <a:r>
              <a:rPr lang="ja-JP" altLang="en-US" b="1" dirty="0"/>
              <a:t>冷戦下の米国</a:t>
            </a:r>
            <a:r>
              <a:rPr lang="ja-JP" altLang="en-US" b="1" dirty="0">
                <a:solidFill>
                  <a:srgbClr val="252525"/>
                </a:solidFill>
                <a:latin typeface="Helvetica" panose="020B0604020202020204" pitchFamily="34" charset="0"/>
              </a:rPr>
              <a:t>）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A479142-0754-4E1A-8F52-9DB548D74535}"/>
              </a:ext>
            </a:extLst>
          </p:cNvPr>
          <p:cNvSpPr/>
          <p:nvPr/>
        </p:nvSpPr>
        <p:spPr>
          <a:xfrm>
            <a:off x="3126174" y="5093605"/>
            <a:ext cx="7108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/>
              <a:t>1958</a:t>
            </a:r>
            <a:r>
              <a:rPr lang="ja-JP" altLang="en-US" b="1" dirty="0"/>
              <a:t>年 ニューラルネットワークのパーセプトロン</a:t>
            </a:r>
            <a:r>
              <a:rPr lang="en-US" altLang="ja-JP" b="1" dirty="0"/>
              <a:t>Perceptron</a:t>
            </a:r>
            <a:r>
              <a:rPr lang="ja-JP" altLang="en-US" b="1" dirty="0"/>
              <a:t>研究</a:t>
            </a:r>
            <a:endParaRPr lang="ja-JP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1B9471-0F58-4216-90C1-0001E2BE4300}"/>
              </a:ext>
            </a:extLst>
          </p:cNvPr>
          <p:cNvSpPr/>
          <p:nvPr/>
        </p:nvSpPr>
        <p:spPr>
          <a:xfrm>
            <a:off x="3126174" y="4590835"/>
            <a:ext cx="8613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srgbClr val="252525"/>
                </a:solidFill>
                <a:latin typeface="Helvetica" panose="020B0604020202020204" pitchFamily="34" charset="0"/>
              </a:rPr>
              <a:t>1966</a:t>
            </a:r>
            <a:r>
              <a:rPr lang="ja-JP" altLang="en-US" b="1" dirty="0">
                <a:solidFill>
                  <a:srgbClr val="252525"/>
                </a:solidFill>
                <a:latin typeface="Helvetica" panose="020B0604020202020204" pitchFamily="34" charset="0"/>
              </a:rPr>
              <a:t>年 マサチューセッツ工科大学（</a:t>
            </a:r>
            <a:r>
              <a:rPr lang="en-US" altLang="ja-JP" b="1" dirty="0">
                <a:solidFill>
                  <a:srgbClr val="252525"/>
                </a:solidFill>
                <a:latin typeface="Helvetica" panose="020B0604020202020204" pitchFamily="34" charset="0"/>
              </a:rPr>
              <a:t>MIT</a:t>
            </a:r>
            <a:r>
              <a:rPr lang="ja-JP" altLang="en-US" b="1" dirty="0">
                <a:solidFill>
                  <a:srgbClr val="252525"/>
                </a:solidFill>
                <a:latin typeface="Helvetica" panose="020B0604020202020204" pitchFamily="34" charset="0"/>
              </a:rPr>
              <a:t>） 人工対話システム「イライザ」</a:t>
            </a:r>
            <a:r>
              <a:rPr lang="en-US" altLang="ja-JP" b="1" dirty="0">
                <a:solidFill>
                  <a:srgbClr val="252525"/>
                </a:solidFill>
                <a:latin typeface="Helvetica" panose="020B0604020202020204" pitchFamily="34" charset="0"/>
              </a:rPr>
              <a:t> ELIZA</a:t>
            </a:r>
            <a:endParaRPr lang="ja-JP" altLang="en-US" b="1" dirty="0">
              <a:solidFill>
                <a:srgbClr val="252525"/>
              </a:solidFill>
              <a:latin typeface="Helvetica" panose="020B0604020202020204" pitchFamily="34" charset="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4A5BCEE-4AE9-4E81-BC12-652F3988DA3A}"/>
              </a:ext>
            </a:extLst>
          </p:cNvPr>
          <p:cNvSpPr/>
          <p:nvPr/>
        </p:nvSpPr>
        <p:spPr>
          <a:xfrm>
            <a:off x="3126174" y="5812238"/>
            <a:ext cx="6417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252525"/>
                </a:solidFill>
                <a:latin typeface="Helvetica" panose="020B0604020202020204" pitchFamily="34" charset="0"/>
              </a:rPr>
              <a:t>問題：ルールが存在しない問題に対して人工知能は無力なの</a:t>
            </a:r>
            <a:endParaRPr lang="ja-JP" altLang="en-US" b="1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DF653E8-A501-4120-AF75-E408F4E07904}"/>
              </a:ext>
            </a:extLst>
          </p:cNvPr>
          <p:cNvSpPr/>
          <p:nvPr/>
        </p:nvSpPr>
        <p:spPr>
          <a:xfrm>
            <a:off x="3739444" y="6507382"/>
            <a:ext cx="53142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b="1" dirty="0">
                <a:solidFill>
                  <a:srgbClr val="FF0000"/>
                </a:solidFill>
                <a:latin typeface="Helvetica" panose="020B0604020202020204" pitchFamily="34" charset="0"/>
              </a:rPr>
              <a:t>第１次</a:t>
            </a:r>
            <a:r>
              <a:rPr lang="en-US" altLang="ja-JP" sz="1600" b="1" dirty="0">
                <a:solidFill>
                  <a:srgbClr val="FF0000"/>
                </a:solidFill>
                <a:latin typeface="Helvetica" panose="020B0604020202020204" pitchFamily="34" charset="0"/>
              </a:rPr>
              <a:t>AI</a:t>
            </a:r>
            <a:r>
              <a:rPr lang="ja-JP" altLang="en-US" sz="1600" b="1" dirty="0">
                <a:solidFill>
                  <a:srgbClr val="FF0000"/>
                </a:solidFill>
                <a:latin typeface="Helvetica" panose="020B0604020202020204" pitchFamily="34" charset="0"/>
              </a:rPr>
              <a:t>ブームのトイ・プロブレム（おもちゃの問題）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40F3285-84D9-4152-9AF7-5F6B19408013}"/>
              </a:ext>
            </a:extLst>
          </p:cNvPr>
          <p:cNvSpPr/>
          <p:nvPr/>
        </p:nvSpPr>
        <p:spPr>
          <a:xfrm>
            <a:off x="3739444" y="6161539"/>
            <a:ext cx="7571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>
                <a:solidFill>
                  <a:srgbClr val="595757"/>
                </a:solidFill>
                <a:latin typeface="ヒラギノ角ゴ Pro W3"/>
              </a:rPr>
              <a:t>探索と推論のアプローチだけ</a:t>
            </a:r>
            <a:r>
              <a:rPr lang="ja-JP" altLang="en-US" b="1" dirty="0"/>
              <a:t>では、複雑な現実世界の問題は解けない。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991630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0&#10;$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3&#10;$&#10;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y&#10;$&#10;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4&#10;$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theta_j := \theta_j - \alpha &#10;\frac{\partial}{\partial \theta_j} J(\theta_0, \dots, \theta_n)&#10;$&#10;&#10;\end{document}"/>
  <p:tag name="IGUANATEXSIZE" val="2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^T x =  \theta_0 x_0 + \theta_1 x_1 + \theta_2 x_2 + \dots + \theta_n x_n$&#10;&#10;\end{document}"/>
  <p:tag name="IGUANATEXSIZE" val="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y&#10;$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\theta_j := \theta_j - &#10;\alpha \frac{1}{m} \sum^{m}_{i=1} (h_\theta (x^{(i)}) - y^{(i)})x^{(i)}_j$&#10;&#10;\end{document}"/>
  <p:tag name="IGUANATEXSIZE" val="1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\theta_j := \theta_j - &#10;\alpha \frac{1}{m} \sum^{m}_{i=1} (h_\theta (x^{(i)}) - y^{(i)})x^{(i)}_j$&#10;&#10;\end{document}"/>
  <p:tag name="IGUANATEXSIZE" val="1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^T x =  \theta_0 x_0 + \theta_1 x_1 + \theta_2 x_2 + \dots + \theta_n x_n$&#10;&#10;\end{document}"/>
  <p:tag name="IGUANATEXSIZE" val="2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J_{cv} (\theta)&#10;$&#10;&#10;&#10;\end{document}"/>
  <p:tag name="IGUANATEXSIZE" val="2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J_{train} (\theta)&#10;$&#10;&#10;&#10;\end{document}"/>
  <p:tag name="IGUANATEXSIZE" val="2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&#10;$&#10;\lambda&#10;$&#10;&#10;&#10;\end{document}"/>
  <p:tag name="IGUANATEXSIZE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displaystyle&#10;\quad\theta_j := \theta_j - \alpha \frac{\partial}{\partial \theta_j} J(\theta_0,\theta_1)&#10;$ &#10;&#10;\}&#10;% \delta_i^{(l)} = \left(\sum_j W_{ji}^{(l)} \delta_j^{(l+1)}\right) f'(z_i^{(l)})&#10;&#10;&#10;&#10;\end{document}"/>
  <p:tag name="IGUANATEXSIZE" val="3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),y) = &#10;\left\{ \begin{array}{rl}&#10;- \mathrm{log}(h_\theta(x)) &amp;\mbox{if $y = 1$} \\&#10;- \mathrm{log}(1-h_\theta(x)) &amp;\mbox{if $y = 0$} &#10;\end{array} \right.&#10;$&#10;% \delta_i^{(l)} = \left(\sum_j W_{ji}^{(l)} \delta_j^{(l+1)}\right) f'(z_i^{(l)})&#10;&#10;&#10;&#10;\end{document}"/>
  <p:tag name="IGUANATEXSIZE" val="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\frac{1}{m} \sum\limits^{m}_{i=1} \mathrm{Cost}(h_\theta(x^{(i)}),y^{(i)}) &#10;$&#10;% \delta_i^{(l)} = \left(\sum_j W_{ji}^{(l)} \delta_j^{(l+1)}\right) f'(z_i^{(l)})&#10;&#10;&#10;&#10;\end{document}"/>
  <p:tag name="IGUANATEXSIZE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^T x =  \theta_0 x_0 + \theta_1 x_1 + \theta_2 x_2 + \dots + \theta_n x_n$&#10;&#10;\end{document}"/>
  <p:tag name="IGUANATEXSIZE" val="2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0, \theta_1, \dots, \theta_n$&#10;&#10;\end{document}"/>
  <p:tag name="IGUANATEXSIZE" val="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J(\theta_0, \theta_1, \dots, \theta_n) = \frac{1}{2m} \sum^{m}_{i=1} (h_\theta (x^{(i)}) - y^{(i)})^2$&#10;&#10;\end{document}"/>
  <p:tag name="IGUANATEXSIZE" val="24"/>
</p:tagLst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11221</TotalTime>
  <Words>2132</Words>
  <Application>Microsoft Office PowerPoint</Application>
  <PresentationFormat>ワイド画面</PresentationFormat>
  <Paragraphs>402</Paragraphs>
  <Slides>52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52</vt:i4>
      </vt:variant>
    </vt:vector>
  </HeadingPairs>
  <TitlesOfParts>
    <vt:vector size="62" baseType="lpstr">
      <vt:lpstr>-apple-system</vt:lpstr>
      <vt:lpstr>FujitsuSans</vt:lpstr>
      <vt:lpstr>ヒラギノ角ゴ Pro W3</vt:lpstr>
      <vt:lpstr>游ゴシック</vt:lpstr>
      <vt:lpstr>游ゴシック Light</vt:lpstr>
      <vt:lpstr>Arial</vt:lpstr>
      <vt:lpstr>Cambria Math</vt:lpstr>
      <vt:lpstr>Helvetica</vt:lpstr>
      <vt:lpstr>Wingdings</vt:lpstr>
      <vt:lpstr>Office テーマ</vt:lpstr>
      <vt:lpstr>Machine Learning #Start</vt:lpstr>
      <vt:lpstr>PowerPoint プレゼンテーション</vt:lpstr>
      <vt:lpstr>Agenda：入門</vt:lpstr>
      <vt:lpstr>人工知能（artificial intelligence）</vt:lpstr>
      <vt:lpstr>人工知能（artificial intelligence）とは</vt:lpstr>
      <vt:lpstr>人工知能（artificial intelligence）とは</vt:lpstr>
      <vt:lpstr>人工知能（artificial intelligence）とは</vt:lpstr>
      <vt:lpstr>AI研究の歴史</vt:lpstr>
      <vt:lpstr>AI研究の歴史</vt:lpstr>
      <vt:lpstr>AI研究の歴史</vt:lpstr>
      <vt:lpstr>AI研究の歴史</vt:lpstr>
      <vt:lpstr>AI研究の歴史</vt:lpstr>
      <vt:lpstr>AI研究の歴史</vt:lpstr>
      <vt:lpstr>機械学習（machine learning）</vt:lpstr>
      <vt:lpstr>機械学習とは</vt:lpstr>
      <vt:lpstr>代表的な手法</vt:lpstr>
      <vt:lpstr>代表的な手法</vt:lpstr>
      <vt:lpstr>代表的な手法</vt:lpstr>
      <vt:lpstr>機械学習の用途</vt:lpstr>
      <vt:lpstr>Supervised learning # Linear Regression </vt:lpstr>
      <vt:lpstr>教師あり学習の理解</vt:lpstr>
      <vt:lpstr>勾配降下法（Gradient descent）</vt:lpstr>
      <vt:lpstr>勾配降下法（Gradient descent）の問題点</vt:lpstr>
      <vt:lpstr>損失関数（Cost Function・Loss Function）</vt:lpstr>
      <vt:lpstr>Linear Regression with Multiple Variables</vt:lpstr>
      <vt:lpstr>線形回帰（Linear Regression) + 勾配降下法（Gradient descent）</vt:lpstr>
      <vt:lpstr>線形回帰（Linear Regression) + 勾配降下法（Gradient descent）</vt:lpstr>
      <vt:lpstr>PowerPoint プレゼンテーション</vt:lpstr>
      <vt:lpstr>Unsupervised learning # k-means</vt:lpstr>
      <vt:lpstr>教師なし学習の理解</vt:lpstr>
      <vt:lpstr>教師なし学習の理解</vt:lpstr>
      <vt:lpstr>PowerPoint プレゼンテーション</vt:lpstr>
      <vt:lpstr>教師なし学習の理解</vt:lpstr>
      <vt:lpstr>教師なし学習の理解</vt:lpstr>
      <vt:lpstr>PowerPoint プレゼンテーション</vt:lpstr>
      <vt:lpstr>まとめ：</vt:lpstr>
      <vt:lpstr>次回：</vt:lpstr>
      <vt:lpstr>ご清聴、ありがとうございました。</vt:lpstr>
      <vt:lpstr>Appendix</vt:lpstr>
      <vt:lpstr>機械学習プロジェクトの流れ</vt:lpstr>
      <vt:lpstr>機械学習プロジェクトの流れ</vt:lpstr>
      <vt:lpstr>なぜ機械学習をする　⇒機械学習をしなくて良い方法を考える</vt:lpstr>
      <vt:lpstr>特徴量選択（Feature Selection）</vt:lpstr>
      <vt:lpstr>データ準備</vt:lpstr>
      <vt:lpstr>アルゴリズム選択 from sk-learn</vt:lpstr>
      <vt:lpstr>アルゴリズム選択 from MS Azure</vt:lpstr>
      <vt:lpstr>アルゴリズム選択 from SAS japan</vt:lpstr>
      <vt:lpstr>モデル評価（ Classification の場合）</vt:lpstr>
      <vt:lpstr>モデル評価（ Classification の場合）</vt:lpstr>
      <vt:lpstr>モデル評価（ Regression の場合）</vt:lpstr>
      <vt:lpstr>未学習（under-fit）＆過学習（over-fit）</vt:lpstr>
      <vt:lpstr>過学習（over-fit）へ対策：Regularization（正規化）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#Start</dc:title>
  <dc:creator>ショウリン シン</dc:creator>
  <cp:lastModifiedBy>ショウリン シン</cp:lastModifiedBy>
  <cp:revision>718</cp:revision>
  <dcterms:created xsi:type="dcterms:W3CDTF">2019-04-20T15:03:58Z</dcterms:created>
  <dcterms:modified xsi:type="dcterms:W3CDTF">2019-06-09T14:30:35Z</dcterms:modified>
</cp:coreProperties>
</file>